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357" r:id="rId2"/>
    <p:sldId id="303" r:id="rId3"/>
    <p:sldId id="257" r:id="rId4"/>
    <p:sldId id="308" r:id="rId5"/>
    <p:sldId id="309" r:id="rId6"/>
    <p:sldId id="310" r:id="rId7"/>
    <p:sldId id="311" r:id="rId8"/>
    <p:sldId id="313" r:id="rId9"/>
    <p:sldId id="387" r:id="rId10"/>
    <p:sldId id="388" r:id="rId11"/>
    <p:sldId id="389" r:id="rId12"/>
    <p:sldId id="390" r:id="rId13"/>
    <p:sldId id="317" r:id="rId14"/>
    <p:sldId id="283" r:id="rId15"/>
    <p:sldId id="284" r:id="rId16"/>
    <p:sldId id="287" r:id="rId17"/>
    <p:sldId id="391" r:id="rId18"/>
    <p:sldId id="289" r:id="rId19"/>
    <p:sldId id="392" r:id="rId20"/>
    <p:sldId id="365" r:id="rId21"/>
    <p:sldId id="293" r:id="rId22"/>
    <p:sldId id="364" r:id="rId23"/>
    <p:sldId id="393" r:id="rId24"/>
    <p:sldId id="394" r:id="rId25"/>
    <p:sldId id="344" r:id="rId26"/>
    <p:sldId id="345" r:id="rId27"/>
    <p:sldId id="346" r:id="rId28"/>
    <p:sldId id="349" r:id="rId29"/>
    <p:sldId id="350" r:id="rId30"/>
    <p:sldId id="352" r:id="rId31"/>
    <p:sldId id="353" r:id="rId32"/>
    <p:sldId id="354" r:id="rId33"/>
    <p:sldId id="355" r:id="rId34"/>
    <p:sldId id="371" r:id="rId35"/>
    <p:sldId id="372" r:id="rId36"/>
    <p:sldId id="397" r:id="rId37"/>
    <p:sldId id="395" r:id="rId38"/>
    <p:sldId id="398" r:id="rId39"/>
    <p:sldId id="399" r:id="rId40"/>
    <p:sldId id="400" r:id="rId41"/>
    <p:sldId id="359" r:id="rId42"/>
    <p:sldId id="378" r:id="rId43"/>
    <p:sldId id="312" r:id="rId44"/>
    <p:sldId id="386" r:id="rId45"/>
    <p:sldId id="266" r:id="rId46"/>
  </p:sldIdLst>
  <p:sldSz cx="18288000" cy="10287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Josefin Sans" pitchFamily="2" charset="0"/>
      <p:regular r:id="rId52"/>
      <p:bold r:id="rId53"/>
    </p:embeddedFont>
    <p:embeddedFont>
      <p:font typeface="Josefin Sans SemiBold" pitchFamily="2" charset="0"/>
      <p:bold r:id="rId54"/>
    </p:embeddedFont>
    <p:embeddedFont>
      <p:font typeface="Muli" panose="020B0604020202020204" charset="0"/>
      <p:regular r:id="rId55"/>
    </p:embeddedFont>
    <p:embeddedFont>
      <p:font typeface="Muli Semi-Bold" panose="020B0604020202020204" charset="0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2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E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1E29CD-A5E5-460A-9C53-1CC710BEC3A9}" v="950" dt="2023-12-21T08:59:00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1" autoAdjust="0"/>
    <p:restoredTop sz="94235" autoAdjust="0"/>
  </p:normalViewPr>
  <p:slideViewPr>
    <p:cSldViewPr showGuides="1">
      <p:cViewPr varScale="1">
        <p:scale>
          <a:sx n="56" d="100"/>
          <a:sy n="56" d="100"/>
        </p:scale>
        <p:origin x="557" y="67"/>
      </p:cViewPr>
      <p:guideLst>
        <p:guide orient="horz" pos="2149"/>
        <p:guide pos="2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b22430b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b22430b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336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7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76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1b22430b6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1b22430b6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72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1b22430b6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1b22430b6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4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7"/>
            <a:ext cx="4114800" cy="87772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7"/>
            <a:ext cx="12105860" cy="87772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284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564607"/>
            <a:ext cx="15773400" cy="4279106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6884195"/>
            <a:ext cx="15773400" cy="2250281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0"/>
            <a:ext cx="8065008" cy="6788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8592" y="2400300"/>
            <a:ext cx="8065008" cy="6788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2" y="2521745"/>
            <a:ext cx="7736680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2" y="3757613"/>
            <a:ext cx="7736680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086100"/>
            <a:ext cx="5898356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086100"/>
            <a:ext cx="5898356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9200" cy="678894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2100"/>
            </a:lvl1pPr>
          </a:lstStyle>
          <a:p>
            <a:fld id="{1D8BD707-D9CF-40AE-B4C6-C98DA3205C09}" type="datetimeFigureOut">
              <a:rPr lang="en-US" smtClean="0"/>
              <a:t>28/12/2023</a:t>
            </a:fld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21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210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marL="0" lvl="0" indent="0" algn="ctr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6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14350" lvl="0" indent="-51435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•"/>
        <a:defRPr sz="4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114425" lvl="1" indent="-428625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–"/>
        <a:defRPr sz="4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714500" lvl="2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•"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400300" lvl="3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–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086100" lvl="4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771900" lvl="5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4457700" lvl="6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5143500" lvl="7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829300" lvl="8" indent="-342900" algn="l" defTabSz="137160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har char="»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371600" lvl="2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2057400" lvl="3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743200" lvl="4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3429000" lvl="5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4114800" lvl="6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4800600" lvl="7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5486400" lvl="8" indent="0" algn="l" defTabSz="13716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bin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tric.ai/post/introduction-to-the-facenet-architecture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tric.ai/post/introduction-to-the-facenet-architectur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syntric.ai/post/introduction-to-the-facenet-architectur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syntric.ai/post/introduction-to-the-facenet-architecture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64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stamp/stamp.jsp?arnumber=10031758" TargetMode="External"/><Relationship Id="rId13" Type="http://schemas.openxmlformats.org/officeDocument/2006/relationships/hyperlink" Target="https://www.cs.cmu.edu/~efros/courses/LBMV07/Papers/viola-cvpr-01.pdf" TargetMode="External"/><Relationship Id="rId3" Type="http://schemas.openxmlformats.org/officeDocument/2006/relationships/hyperlink" Target="https://www.cs.toronto.edu/~ranzato/publications/taigman_cvpr14.pdf" TargetMode="External"/><Relationship Id="rId7" Type="http://schemas.openxmlformats.org/officeDocument/2006/relationships/hyperlink" Target="https://www.semanticscholar.org/paper/Face-Recognition-Based-on-MTCNN-and-FaceNet-Jin-Li/24787e7ad8e7c5e8ce7d8bf5c3fd79c2be7b418b" TargetMode="External"/><Relationship Id="rId12" Type="http://schemas.openxmlformats.org/officeDocument/2006/relationships/hyperlink" Target="https://www.hindawi.com/journals/isrn/2012/376804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503.03832" TargetMode="External"/><Relationship Id="rId11" Type="http://schemas.openxmlformats.org/officeDocument/2006/relationships/hyperlink" Target="https://ieeexplore.ieee.org/document/7298594" TargetMode="External"/><Relationship Id="rId5" Type="http://schemas.openxmlformats.org/officeDocument/2006/relationships/hyperlink" Target="https://www.researchgate.net/publication/221362661_Fast_Polygonal_Integration_and_Its_Application_in_Extending_Haar-like_Features_to_Improve_Object_Detection" TargetMode="External"/><Relationship Id="rId10" Type="http://schemas.openxmlformats.org/officeDocument/2006/relationships/hyperlink" Target="https://arxiv.org/abs/1406.4773" TargetMode="External"/><Relationship Id="rId4" Type="http://schemas.openxmlformats.org/officeDocument/2006/relationships/hyperlink" Target="https://ieeexplore.ieee.org/document/7410776" TargetMode="External"/><Relationship Id="rId9" Type="http://schemas.openxmlformats.org/officeDocument/2006/relationships/hyperlink" Target="https://ieeexplore.ieee.org/document/729868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csail.mit.edu/papers/volume10/weinberger09a/weinberger09a.pdf" TargetMode="External"/><Relationship Id="rId7" Type="http://schemas.openxmlformats.org/officeDocument/2006/relationships/hyperlink" Target="https://arxiv.org/pdf/1604.02878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311.2901" TargetMode="External"/><Relationship Id="rId5" Type="http://schemas.openxmlformats.org/officeDocument/2006/relationships/hyperlink" Target="https://www.semanticscholar.org/paper/Robust-Face-Recognition-Using-Block-Based-Bag-of-Li-Imai/87f723a8cd56e4e7fdccb8f26eb75a258835ec18" TargetMode="External"/><Relationship Id="rId4" Type="http://schemas.openxmlformats.org/officeDocument/2006/relationships/hyperlink" Target="https://arxiv.org/abs/1407.402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gif"/><Relationship Id="rId4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32367" y="707045"/>
            <a:ext cx="12850633" cy="900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000" spc="-81" dirty="0">
                <a:solidFill>
                  <a:schemeClr val="accent1">
                    <a:lumMod val="50000"/>
                  </a:schemeClr>
                </a:solidFill>
                <a:latin typeface="Josefin Sans" pitchFamily="2" charset="0"/>
              </a:rPr>
              <a:t>Hue City University of Science</a:t>
            </a:r>
            <a:br>
              <a:rPr lang="en-US" sz="3000" spc="-81" dirty="0">
                <a:solidFill>
                  <a:schemeClr val="accent1">
                    <a:lumMod val="50000"/>
                  </a:schemeClr>
                </a:solidFill>
                <a:latin typeface="Josefin Sans" pitchFamily="2" charset="0"/>
              </a:rPr>
            </a:br>
            <a:r>
              <a:rPr lang="en-US" sz="3000" spc="-81" dirty="0">
                <a:solidFill>
                  <a:schemeClr val="accent1">
                    <a:lumMod val="50000"/>
                  </a:schemeClr>
                </a:solidFill>
                <a:latin typeface="Josefin Sans" pitchFamily="2" charset="0"/>
              </a:rPr>
              <a:t>Faculty of Computer Science</a:t>
            </a:r>
          </a:p>
        </p:txBody>
      </p:sp>
      <p:sp>
        <p:nvSpPr>
          <p:cNvPr id="4" name="Freeform 4"/>
          <p:cNvSpPr/>
          <p:nvPr/>
        </p:nvSpPr>
        <p:spPr>
          <a:xfrm>
            <a:off x="14328902" y="2317173"/>
            <a:ext cx="7321033" cy="6340049"/>
          </a:xfrm>
          <a:custGeom>
            <a:avLst/>
            <a:gdLst/>
            <a:ahLst/>
            <a:cxnLst/>
            <a:rect l="l" t="t" r="r" b="b"/>
            <a:pathLst>
              <a:path w="7321033" h="6340049">
                <a:moveTo>
                  <a:pt x="0" y="0"/>
                </a:moveTo>
                <a:lnTo>
                  <a:pt x="7321033" y="0"/>
                </a:lnTo>
                <a:lnTo>
                  <a:pt x="7321033" y="6340049"/>
                </a:lnTo>
                <a:lnTo>
                  <a:pt x="0" y="6340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22944" y="7035126"/>
            <a:ext cx="4970154" cy="4304177"/>
          </a:xfrm>
          <a:custGeom>
            <a:avLst/>
            <a:gdLst/>
            <a:ahLst/>
            <a:cxnLst/>
            <a:rect l="l" t="t" r="r" b="b"/>
            <a:pathLst>
              <a:path w="4970154" h="4304177">
                <a:moveTo>
                  <a:pt x="0" y="0"/>
                </a:moveTo>
                <a:lnTo>
                  <a:pt x="4970154" y="0"/>
                </a:lnTo>
                <a:lnTo>
                  <a:pt x="4970154" y="4304177"/>
                </a:lnTo>
                <a:lnTo>
                  <a:pt x="0" y="430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36342" y="5954842"/>
            <a:ext cx="2271679" cy="1967285"/>
          </a:xfrm>
          <a:custGeom>
            <a:avLst/>
            <a:gdLst/>
            <a:ahLst/>
            <a:cxnLst/>
            <a:rect l="l" t="t" r="r" b="b"/>
            <a:pathLst>
              <a:path w="2271679" h="1967285">
                <a:moveTo>
                  <a:pt x="0" y="0"/>
                </a:moveTo>
                <a:lnTo>
                  <a:pt x="2271679" y="0"/>
                </a:lnTo>
                <a:lnTo>
                  <a:pt x="2271679" y="1967285"/>
                </a:lnTo>
                <a:lnTo>
                  <a:pt x="0" y="1967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37770" y="373605"/>
            <a:ext cx="3799619" cy="3290488"/>
          </a:xfrm>
          <a:custGeom>
            <a:avLst/>
            <a:gdLst/>
            <a:ahLst/>
            <a:cxnLst/>
            <a:rect l="l" t="t" r="r" b="b"/>
            <a:pathLst>
              <a:path w="3799619" h="3290488">
                <a:moveTo>
                  <a:pt x="0" y="0"/>
                </a:moveTo>
                <a:lnTo>
                  <a:pt x="3799619" y="0"/>
                </a:lnTo>
                <a:lnTo>
                  <a:pt x="3799619" y="3290488"/>
                </a:lnTo>
                <a:lnTo>
                  <a:pt x="0" y="3290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0278" y="4998153"/>
            <a:ext cx="11437054" cy="587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	</a:t>
            </a:r>
            <a:r>
              <a:rPr lang="en-US" sz="3300" u="sng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Nhóm</a:t>
            </a:r>
            <a:r>
              <a:rPr lang="en-US" sz="3300" u="sng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u="sng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sinh</a:t>
            </a:r>
            <a:r>
              <a:rPr lang="en-US" sz="3300" u="sng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u="sng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viên</a:t>
            </a:r>
            <a:r>
              <a:rPr lang="en-US" sz="3300" u="sng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: </a:t>
            </a:r>
          </a:p>
          <a:p>
            <a:pPr marL="870585" lvl="1" indent="-514350" algn="l">
              <a:lnSpc>
                <a:spcPts val="462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Nguyễn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Luôn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Mong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Đỗ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- 20T1020334 (NT)</a:t>
            </a:r>
          </a:p>
          <a:p>
            <a:pPr marL="870585" lvl="1" indent="-514350" algn="l">
              <a:lnSpc>
                <a:spcPts val="462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Võ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Đạt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Văn - 20T1020638</a:t>
            </a:r>
          </a:p>
          <a:p>
            <a:pPr marL="870585" lvl="1" indent="-514350" algn="l">
              <a:lnSpc>
                <a:spcPts val="462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Nguyễn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Tiến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Nhật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- 20T1020</a:t>
            </a:r>
            <a:r>
              <a:rPr lang="vi-VN" alt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488</a:t>
            </a:r>
            <a:endParaRPr lang="en-US" sz="3300" dirty="0">
              <a:solidFill>
                <a:srgbClr val="000000"/>
              </a:solidFill>
              <a:latin typeface="Josefin Sans" pitchFamily="2" charset="0"/>
              <a:cs typeface="Arial" panose="020B0604020202020204" pitchFamily="34" charset="0"/>
            </a:endParaRPr>
          </a:p>
          <a:p>
            <a:pPr marL="870585" lvl="1" indent="-514350" algn="l">
              <a:lnSpc>
                <a:spcPts val="462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Nguyễn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Hoài Nam - 20T1020469</a:t>
            </a:r>
          </a:p>
          <a:p>
            <a:pPr marL="870585" lvl="1" indent="-514350" algn="l">
              <a:lnSpc>
                <a:spcPts val="462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Lý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Nhật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Phương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- 20T1020</a:t>
            </a:r>
            <a:r>
              <a:rPr lang="vi-VN" alt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512</a:t>
            </a:r>
            <a:endParaRPr lang="en-US" sz="3300" dirty="0">
              <a:solidFill>
                <a:srgbClr val="000000"/>
              </a:solidFill>
              <a:latin typeface="Josefin Sans" pitchFamily="2" charset="0"/>
              <a:cs typeface="Arial" panose="020B0604020202020204" pitchFamily="34" charset="0"/>
            </a:endParaRPr>
          </a:p>
          <a:p>
            <a:pPr marL="870585" lvl="1" indent="-514350" algn="l">
              <a:lnSpc>
                <a:spcPts val="462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Nguyễn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Ngọc</a:t>
            </a:r>
            <a:r>
              <a:rPr 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 Quang Huy - 20T1020</a:t>
            </a:r>
            <a:r>
              <a:rPr lang="vi-VN" altLang="en-US" sz="3300" dirty="0">
                <a:solidFill>
                  <a:srgbClr val="000000"/>
                </a:solidFill>
                <a:latin typeface="Josefin Sans" pitchFamily="2" charset="0"/>
                <a:cs typeface="Arial" panose="020B0604020202020204" pitchFamily="34" charset="0"/>
              </a:rPr>
              <a:t>397</a:t>
            </a:r>
            <a:endParaRPr lang="en-US" altLang="en-US" sz="3300" dirty="0">
              <a:solidFill>
                <a:srgbClr val="000000"/>
              </a:solidFill>
              <a:latin typeface="Josefin Sans" pitchFamily="2" charset="0"/>
              <a:cs typeface="Arial" panose="020B0604020202020204" pitchFamily="34" charset="0"/>
            </a:endParaRPr>
          </a:p>
          <a:p>
            <a:pPr marL="870585" lvl="1" indent="-514350" algn="l">
              <a:lnSpc>
                <a:spcPts val="4620"/>
              </a:lnSpc>
              <a:buFont typeface="+mj-lt"/>
              <a:buAutoNum type="arabicPeriod"/>
            </a:pPr>
            <a:endParaRPr lang="en-US" sz="3300" dirty="0">
              <a:solidFill>
                <a:srgbClr val="000000"/>
              </a:solidFill>
              <a:latin typeface="Josefin Sans" pitchFamily="2" charset="0"/>
              <a:cs typeface="Arial" panose="020B0604020202020204" pitchFamily="34" charset="0"/>
            </a:endParaRPr>
          </a:p>
          <a:p>
            <a:pPr marL="356235" lvl="1">
              <a:lnSpc>
                <a:spcPts val="4620"/>
              </a:lnSpc>
            </a:pPr>
            <a:r>
              <a:rPr lang="en-US" sz="3200" dirty="0">
                <a:solidFill>
                  <a:srgbClr val="000000"/>
                </a:solidFill>
                <a:latin typeface="Josefin Sans" pitchFamily="2" charset="0"/>
              </a:rPr>
              <a:t>	</a:t>
            </a:r>
            <a:r>
              <a:rPr lang="en-US" sz="3200" u="sng" dirty="0" err="1">
                <a:solidFill>
                  <a:srgbClr val="000000"/>
                </a:solidFill>
                <a:latin typeface="Josefin Sans" pitchFamily="2" charset="0"/>
              </a:rPr>
              <a:t>Giáo</a:t>
            </a:r>
            <a:r>
              <a:rPr lang="en-US" sz="3200" u="sng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200" u="sng" dirty="0" err="1">
                <a:solidFill>
                  <a:srgbClr val="000000"/>
                </a:solidFill>
                <a:latin typeface="Josefin Sans" pitchFamily="2" charset="0"/>
              </a:rPr>
              <a:t>viên</a:t>
            </a:r>
            <a:r>
              <a:rPr lang="en-US" sz="3200" u="sng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200" u="sng" dirty="0" err="1">
                <a:solidFill>
                  <a:srgbClr val="000000"/>
                </a:solidFill>
                <a:latin typeface="Josefin Sans" pitchFamily="2" charset="0"/>
              </a:rPr>
              <a:t>hướng</a:t>
            </a:r>
            <a:r>
              <a:rPr lang="en-US" sz="3200" u="sng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200" u="sng" dirty="0" err="1">
                <a:solidFill>
                  <a:srgbClr val="000000"/>
                </a:solidFill>
                <a:latin typeface="Josefin Sans" pitchFamily="2" charset="0"/>
              </a:rPr>
              <a:t>dẫn</a:t>
            </a:r>
            <a:r>
              <a:rPr lang="en-US" sz="3200" u="sng" dirty="0">
                <a:solidFill>
                  <a:srgbClr val="000000"/>
                </a:solidFill>
                <a:latin typeface="Josefin Sans" pitchFamily="2" charset="0"/>
              </a:rPr>
              <a:t>: </a:t>
            </a:r>
            <a:r>
              <a:rPr lang="en-US" sz="3200" dirty="0">
                <a:solidFill>
                  <a:srgbClr val="000000"/>
                </a:solidFill>
                <a:latin typeface="Josefin Sans" pitchFamily="2" charset="0"/>
              </a:rPr>
              <a:t>T.S </a:t>
            </a:r>
            <a:r>
              <a:rPr lang="en-US" sz="3200" dirty="0" err="1">
                <a:solidFill>
                  <a:srgbClr val="000000"/>
                </a:solidFill>
                <a:latin typeface="Josefin Sans" pitchFamily="2" charset="0"/>
              </a:rPr>
              <a:t>Nguyễn</a:t>
            </a:r>
            <a:r>
              <a:rPr lang="en-US" sz="32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Josefin Sans" pitchFamily="2" charset="0"/>
              </a:rPr>
              <a:t>Ngọc</a:t>
            </a:r>
            <a:r>
              <a:rPr lang="en-US" sz="32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Josefin Sans" pitchFamily="2" charset="0"/>
              </a:rPr>
              <a:t>Thủy</a:t>
            </a:r>
            <a:endParaRPr lang="en-US" sz="3200" dirty="0">
              <a:solidFill>
                <a:srgbClr val="000000"/>
              </a:solidFill>
              <a:latin typeface="Josefin Sans" pitchFamily="2" charset="0"/>
            </a:endParaRPr>
          </a:p>
          <a:p>
            <a:pPr marL="356235" lvl="1" algn="l">
              <a:lnSpc>
                <a:spcPts val="4620"/>
              </a:lnSpc>
            </a:pPr>
            <a:endParaRPr lang="en-US" altLang="en-US" sz="3300" dirty="0">
              <a:solidFill>
                <a:srgbClr val="000000"/>
              </a:solidFill>
              <a:latin typeface="Josefin Sans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14572C-6407-26CE-10C7-5CAEBB6D1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610" y="247420"/>
            <a:ext cx="2781757" cy="1390880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0F33E056-0583-2D43-F72B-AD39CF26601C}"/>
              </a:ext>
            </a:extLst>
          </p:cNvPr>
          <p:cNvSpPr txBox="1"/>
          <p:nvPr/>
        </p:nvSpPr>
        <p:spPr>
          <a:xfrm>
            <a:off x="1093261" y="1923826"/>
            <a:ext cx="12165539" cy="264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spc="-81" dirty="0">
                <a:solidFill>
                  <a:srgbClr val="000000"/>
                </a:solidFill>
                <a:latin typeface="Josefin Sans" pitchFamily="2" charset="0"/>
              </a:rPr>
              <a:t>XÂY DỰNG ỨNG DỤNG ĐIỂM DANH SINH </a:t>
            </a:r>
            <a:r>
              <a:rPr lang="vi-VN" sz="7500" spc="-81" dirty="0">
                <a:solidFill>
                  <a:srgbClr val="000000"/>
                </a:solidFill>
                <a:latin typeface="Josefin Sans" pitchFamily="2" charset="0"/>
              </a:rPr>
              <a:t>VIÊN</a:t>
            </a:r>
            <a:endParaRPr lang="en-US" sz="7500" spc="-81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3" name="Google Shape;66;p14">
            <a:extLst>
              <a:ext uri="{FF2B5EF4-FFF2-40B4-BE49-F238E27FC236}">
                <a16:creationId xmlns:a16="http://schemas.microsoft.com/office/drawing/2014/main" id="{8E3BD9AB-4E51-18E0-B41C-6919A9B9EE93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91490" y="2781300"/>
            <a:ext cx="17305019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700" b="0" u="sng" dirty="0" err="1">
                <a:solidFill>
                  <a:srgbClr val="FF0000"/>
                </a:solidFill>
                <a:effectLst/>
                <a:latin typeface="Josefin Sans" pitchFamily="2" charset="0"/>
              </a:rPr>
              <a:t>Tóm</a:t>
            </a:r>
            <a:r>
              <a:rPr lang="en-US" sz="2700" b="0" u="sng" dirty="0">
                <a:solidFill>
                  <a:srgbClr val="FF0000"/>
                </a:solidFill>
                <a:effectLst/>
                <a:latin typeface="Josefin Sans" pitchFamily="2" charset="0"/>
              </a:rPr>
              <a:t> </a:t>
            </a:r>
            <a:r>
              <a:rPr lang="en-US" sz="2700" b="0" u="sng" dirty="0" err="1">
                <a:solidFill>
                  <a:srgbClr val="FF0000"/>
                </a:solidFill>
                <a:effectLst/>
                <a:latin typeface="Josefin Sans" pitchFamily="2" charset="0"/>
              </a:rPr>
              <a:t>tắt</a:t>
            </a:r>
            <a:r>
              <a:rPr lang="en-US" sz="2700" b="0" u="sng" dirty="0">
                <a:solidFill>
                  <a:srgbClr val="FF0000"/>
                </a:solidFill>
                <a:effectLst/>
                <a:latin typeface="Josefin Sans" pitchFamily="2" charset="0"/>
              </a:rPr>
              <a:t>: </a:t>
            </a:r>
            <a:r>
              <a:rPr lang="vi-VN" sz="2700" dirty="0">
                <a:latin typeface="Josefin Sans" pitchFamily="2" charset="0"/>
              </a:rPr>
              <a:t>Nhóm tác giả [14] đề xuất một thuật toán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Bag of Visual Words (BoVW) </a:t>
            </a:r>
            <a:r>
              <a:rPr lang="vi-VN" sz="2700" dirty="0">
                <a:latin typeface="Josefin Sans" pitchFamily="2" charset="0"/>
              </a:rPr>
              <a:t>để nhận dạng bằng cách chia khuôn mặt thành nhiều khối đặc trưng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Scale Invariant Feature Transform (SIFT), </a:t>
            </a:r>
            <a:r>
              <a:rPr lang="vi-VN" sz="2700" dirty="0">
                <a:latin typeface="Josefin Sans" pitchFamily="2" charset="0"/>
              </a:rPr>
              <a:t>từ đó tính toán và lượng tử hoá vector thành các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 codeword </a:t>
            </a:r>
            <a:r>
              <a:rPr lang="vi-VN" sz="2700" dirty="0">
                <a:latin typeface="Josefin Sans" pitchFamily="2" charset="0"/>
              </a:rPr>
              <a:t>khác nhau. Cuối cùng, ở mỗi khối ta tính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tần số phân phối </a:t>
            </a:r>
            <a:r>
              <a:rPr lang="vi-VN" sz="2700" dirty="0">
                <a:latin typeface="Josefin Sans" pitchFamily="2" charset="0"/>
              </a:rPr>
              <a:t>của mỗi codeword, sau đó nối dài các tần số từ các khối để biểu diễn khuôn mặt.</a:t>
            </a:r>
            <a:endParaRPr lang="en-US" sz="2700" dirty="0">
              <a:latin typeface="Josefin Sans" pitchFamily="2" charset="0"/>
            </a:endParaRPr>
          </a:p>
          <a:p>
            <a:pPr algn="l"/>
            <a:endParaRPr lang="en-US" sz="2700" dirty="0">
              <a:solidFill>
                <a:srgbClr val="FF0000"/>
              </a:solidFill>
              <a:latin typeface="Josefin Sans" pitchFamily="2" charset="0"/>
            </a:endParaRPr>
          </a:p>
          <a:p>
            <a:pPr algn="l"/>
            <a:endParaRPr lang="en-US" sz="2700" b="0" i="0" dirty="0">
              <a:effectLst/>
              <a:latin typeface="Josefin Sans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87335" y="204787"/>
            <a:ext cx="14668752" cy="83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  <a:spcBef>
                <a:spcPct val="0"/>
              </a:spcBef>
            </a:pPr>
            <a:r>
              <a:rPr lang="en-US" sz="3000" b="1" spc="-84" dirty="0">
                <a:solidFill>
                  <a:srgbClr val="FF0000"/>
                </a:solidFill>
                <a:latin typeface="Josefin Sans" pitchFamily="2" charset="0"/>
              </a:rPr>
              <a:t>[14] </a:t>
            </a:r>
            <a:r>
              <a:rPr lang="en-US" sz="3200" dirty="0">
                <a:latin typeface="Josefin Sans" pitchFamily="2" charset="0"/>
              </a:rPr>
              <a:t>J.-</a:t>
            </a:r>
            <a:r>
              <a:rPr lang="en-US" sz="3200" dirty="0" err="1">
                <a:latin typeface="Josefin Sans" pitchFamily="2" charset="0"/>
              </a:rPr>
              <a:t>i</a:t>
            </a:r>
            <a:r>
              <a:rPr lang="en-US" sz="3200" dirty="0">
                <a:latin typeface="Josefin Sans" pitchFamily="2" charset="0"/>
              </a:rPr>
              <a:t>. Imai Z. Li and M. Kaneko. Robust face recognition using block-based bag of words. 2010.</a:t>
            </a:r>
            <a:endParaRPr lang="en-US" sz="3000" b="1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grpSp>
        <p:nvGrpSpPr>
          <p:cNvPr id="2" name="Group 25"/>
          <p:cNvGrpSpPr/>
          <p:nvPr/>
        </p:nvGrpSpPr>
        <p:grpSpPr>
          <a:xfrm rot="2040000">
            <a:off x="-54610" y="-268605"/>
            <a:ext cx="2969895" cy="2620010"/>
            <a:chOff x="0" y="0"/>
            <a:chExt cx="3619627" cy="3134614"/>
          </a:xfrm>
        </p:grpSpPr>
        <p:sp>
          <p:nvSpPr>
            <p:cNvPr id="10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DC52716-B4B3-073D-1698-90E2F95D4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5274290"/>
            <a:ext cx="8839200" cy="3620576"/>
          </a:xfrm>
          <a:prstGeom prst="rect">
            <a:avLst/>
          </a:prstGeom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D3DBF973-0651-5586-788B-52E1EB8BD772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10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96345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91490" y="2781300"/>
            <a:ext cx="17305019" cy="4570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700" b="0" u="sng" dirty="0" err="1">
                <a:solidFill>
                  <a:srgbClr val="FF0000"/>
                </a:solidFill>
                <a:effectLst/>
                <a:latin typeface="Josefin Sans" pitchFamily="2" charset="0"/>
              </a:rPr>
              <a:t>Tóm</a:t>
            </a:r>
            <a:r>
              <a:rPr lang="en-US" sz="2700" b="0" u="sng" dirty="0">
                <a:solidFill>
                  <a:srgbClr val="FF0000"/>
                </a:solidFill>
                <a:effectLst/>
                <a:latin typeface="Josefin Sans" pitchFamily="2" charset="0"/>
              </a:rPr>
              <a:t> </a:t>
            </a:r>
            <a:r>
              <a:rPr lang="en-US" sz="2700" b="0" u="sng" dirty="0" err="1">
                <a:solidFill>
                  <a:srgbClr val="FF0000"/>
                </a:solidFill>
                <a:effectLst/>
                <a:latin typeface="Josefin Sans" pitchFamily="2" charset="0"/>
              </a:rPr>
              <a:t>tắt</a:t>
            </a:r>
            <a:r>
              <a:rPr lang="en-US" sz="2700" b="0" u="sng" dirty="0">
                <a:solidFill>
                  <a:srgbClr val="FF0000"/>
                </a:solidFill>
                <a:effectLst/>
                <a:latin typeface="Josefin Sans" pitchFamily="2" charset="0"/>
              </a:rPr>
              <a:t>: </a:t>
            </a:r>
            <a:r>
              <a:rPr lang="vi-VN" sz="2700" dirty="0">
                <a:latin typeface="Josefin Sans" pitchFamily="2" charset="0"/>
              </a:rPr>
              <a:t>Nhóm tác giả [10] đánh giá rằng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trong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phương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pháp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BoVW</a:t>
            </a:r>
            <a:r>
              <a:rPr lang="en-US" sz="2700" dirty="0">
                <a:latin typeface="Josefin Sans" pitchFamily="2" charset="0"/>
              </a:rPr>
              <a:t>,</a:t>
            </a:r>
            <a:r>
              <a:rPr lang="vi-VN" sz="2700" dirty="0">
                <a:latin typeface="Josefin Sans" pitchFamily="2" charset="0"/>
              </a:rPr>
              <a:t> các ảnh khuôn mặt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đều cùng </a:t>
            </a:r>
            <a:r>
              <a:rPr lang="vi-VN" sz="2700" dirty="0">
                <a:latin typeface="Josefin Sans" pitchFamily="2" charset="0"/>
              </a:rPr>
              <a:t>một </a:t>
            </a:r>
            <a:r>
              <a:rPr lang="en-US" sz="2700" dirty="0" err="1">
                <a:latin typeface="Josefin Sans" pitchFamily="2" charset="0"/>
              </a:rPr>
              <a:t>khuôn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mẫu</a:t>
            </a:r>
            <a:r>
              <a:rPr lang="vi-VN" sz="2700" dirty="0">
                <a:latin typeface="Josefin Sans" pitchFamily="2" charset="0"/>
              </a:rPr>
              <a:t>, cho nên, nếu ta trích xuất đặc trưng khuôn mặt thành tập các phần nhỏ thì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không thể đảm bảo </a:t>
            </a:r>
            <a:r>
              <a:rPr lang="vi-VN" sz="2700" dirty="0">
                <a:latin typeface="Josefin Sans" pitchFamily="2" charset="0"/>
              </a:rPr>
              <a:t>thông tin khuôn mặt. Do đó, nhóm tác giả này đã dề xuất thuật toán rút trích đặc trưng khuôn mặt như hình </a:t>
            </a:r>
            <a:r>
              <a:rPr lang="en-US" sz="2700" dirty="0" err="1">
                <a:latin typeface="Josefin Sans" pitchFamily="2" charset="0"/>
              </a:rPr>
              <a:t>dưới</a:t>
            </a:r>
            <a:r>
              <a:rPr lang="vi-VN" sz="2700" dirty="0">
                <a:latin typeface="Josefin Sans" pitchFamily="2" charset="0"/>
              </a:rPr>
              <a:t>.</a:t>
            </a:r>
            <a:endParaRPr lang="en-US" sz="2700" dirty="0">
              <a:latin typeface="Josefin Sans" pitchFamily="2" charset="0"/>
            </a:endParaRPr>
          </a:p>
          <a:p>
            <a:pPr algn="l"/>
            <a:endParaRPr lang="en-US" sz="2700" dirty="0">
              <a:latin typeface="Josefin Sans" pitchFamily="2" charset="0"/>
            </a:endParaRPr>
          </a:p>
          <a:p>
            <a:pPr algn="l"/>
            <a:endParaRPr lang="en-US" sz="2700" dirty="0">
              <a:latin typeface="Josefin Sans" pitchFamily="2" charset="0"/>
            </a:endParaRPr>
          </a:p>
          <a:p>
            <a:pPr algn="l"/>
            <a:endParaRPr lang="en-US" sz="2700" dirty="0">
              <a:latin typeface="Josefin Sans" pitchFamily="2" charset="0"/>
            </a:endParaRPr>
          </a:p>
          <a:p>
            <a:r>
              <a:rPr lang="en-US" sz="2700" b="0" i="0" dirty="0" err="1">
                <a:solidFill>
                  <a:srgbClr val="FF0000"/>
                </a:solidFill>
                <a:effectLst/>
                <a:latin typeface="Josefin Sans" pitchFamily="2" charset="0"/>
              </a:rPr>
              <a:t>Hạn</a:t>
            </a:r>
            <a:r>
              <a:rPr lang="en-US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solidFill>
                  <a:srgbClr val="FF0000"/>
                </a:solidFill>
                <a:effectLst/>
                <a:latin typeface="Josefin Sans" pitchFamily="2" charset="0"/>
              </a:rPr>
              <a:t>chế</a:t>
            </a:r>
            <a:r>
              <a:rPr lang="en-US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:  </a:t>
            </a:r>
            <a:r>
              <a:rPr lang="en-US" sz="2700" b="0" i="0" dirty="0" err="1">
                <a:effectLst/>
                <a:latin typeface="Josefin Sans" pitchFamily="2" charset="0"/>
              </a:rPr>
              <a:t>Thuật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toán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này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cho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kết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quả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nhận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dạng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cao</a:t>
            </a:r>
            <a:r>
              <a:rPr lang="en-US" sz="2700" b="0" i="0" dirty="0">
                <a:effectLst/>
                <a:latin typeface="Josefin Sans" pitchFamily="2" charset="0"/>
              </a:rPr>
              <a:t>, </a:t>
            </a:r>
            <a:r>
              <a:rPr lang="en-US" sz="2700" b="0" i="0" dirty="0" err="1">
                <a:effectLst/>
                <a:latin typeface="Josefin Sans" pitchFamily="2" charset="0"/>
              </a:rPr>
              <a:t>tuy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nhiên</a:t>
            </a:r>
            <a:r>
              <a:rPr lang="en-US" sz="2700" b="0" i="0" dirty="0">
                <a:effectLst/>
                <a:latin typeface="Josefin Sans" pitchFamily="2" charset="0"/>
              </a:rPr>
              <a:t>,</a:t>
            </a:r>
            <a:br>
              <a:rPr lang="en-US" sz="2700" b="0" i="0" dirty="0">
                <a:effectLst/>
                <a:latin typeface="Josefin Sans" pitchFamily="2" charset="0"/>
              </a:rPr>
            </a:br>
            <a:r>
              <a:rPr lang="en-US" sz="2700" b="0" i="0" dirty="0" err="1">
                <a:effectLst/>
                <a:latin typeface="Josefin Sans" pitchFamily="2" charset="0"/>
              </a:rPr>
              <a:t>lại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mang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nhược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điểm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lớn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là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chỉ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hiệu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quả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với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ảnh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khi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không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bị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effectLst/>
                <a:latin typeface="Josefin Sans" pitchFamily="2" charset="0"/>
              </a:rPr>
              <a:t>che</a:t>
            </a:r>
            <a:br>
              <a:rPr lang="en-US" sz="2700" dirty="0">
                <a:latin typeface="Josefin Sans" pitchFamily="2" charset="0"/>
              </a:rPr>
            </a:br>
            <a:r>
              <a:rPr lang="en-US" sz="2700" dirty="0" err="1">
                <a:latin typeface="Josefin Sans" pitchFamily="2" charset="0"/>
              </a:rPr>
              <a:t>khuất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quá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nhiều</a:t>
            </a:r>
            <a:r>
              <a:rPr lang="en-US" sz="2700" dirty="0">
                <a:latin typeface="Josefin Sans" pitchFamily="2" charset="0"/>
              </a:rPr>
              <a:t>. </a:t>
            </a:r>
            <a:r>
              <a:rPr lang="en-US" sz="2700" dirty="0" err="1">
                <a:latin typeface="Josefin Sans" pitchFamily="2" charset="0"/>
              </a:rPr>
              <a:t>Vì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lý</a:t>
            </a:r>
            <a:r>
              <a:rPr lang="en-US" sz="2700" dirty="0">
                <a:latin typeface="Josefin Sans" pitchFamily="2" charset="0"/>
              </a:rPr>
              <a:t> do </a:t>
            </a:r>
            <a:r>
              <a:rPr lang="en-US" sz="2700" dirty="0" err="1">
                <a:latin typeface="Josefin Sans" pitchFamily="2" charset="0"/>
              </a:rPr>
              <a:t>này</a:t>
            </a:r>
            <a:r>
              <a:rPr lang="en-US" sz="2700" dirty="0">
                <a:latin typeface="Josefin Sans" pitchFamily="2" charset="0"/>
              </a:rPr>
              <a:t>, </a:t>
            </a:r>
            <a:r>
              <a:rPr lang="en-US" sz="2700" dirty="0" err="1">
                <a:latin typeface="Josefin Sans" pitchFamily="2" charset="0"/>
              </a:rPr>
              <a:t>BoVW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không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hiệu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quả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khi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nhận</a:t>
            </a:r>
            <a:br>
              <a:rPr lang="en-US" sz="2700" dirty="0">
                <a:latin typeface="Josefin Sans" pitchFamily="2" charset="0"/>
              </a:rPr>
            </a:br>
            <a:r>
              <a:rPr lang="en-US" sz="2700" dirty="0" err="1">
                <a:latin typeface="Josefin Sans" pitchFamily="2" charset="0"/>
              </a:rPr>
              <a:t>dạng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một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phần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mặt</a:t>
            </a:r>
            <a:r>
              <a:rPr lang="en-US" sz="2700" dirty="0">
                <a:latin typeface="Josefin Sans" pitchFamily="2" charset="0"/>
              </a:rPr>
              <a:t>.</a:t>
            </a:r>
            <a:endParaRPr lang="en-US" sz="2700" dirty="0">
              <a:solidFill>
                <a:srgbClr val="FF0000"/>
              </a:solidFill>
              <a:latin typeface="Josefin Sans" pitchFamily="2" charset="0"/>
            </a:endParaRPr>
          </a:p>
          <a:p>
            <a:pPr algn="l"/>
            <a:endParaRPr lang="en-US" sz="2700" b="0" i="0" dirty="0">
              <a:effectLst/>
              <a:latin typeface="Josefin Sans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87335" y="204787"/>
            <a:ext cx="1466875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  <a:spcBef>
                <a:spcPct val="0"/>
              </a:spcBef>
            </a:pPr>
            <a:r>
              <a:rPr lang="en-US" sz="3000" b="1" spc="-84" dirty="0">
                <a:solidFill>
                  <a:srgbClr val="FF0000"/>
                </a:solidFill>
                <a:latin typeface="Josefin Sans" pitchFamily="2" charset="0"/>
              </a:rPr>
              <a:t>[10] </a:t>
            </a:r>
            <a:r>
              <a:rPr lang="en-US" sz="3200" dirty="0">
                <a:latin typeface="Josefin Sans" pitchFamily="2" charset="0"/>
              </a:rPr>
              <a:t>C.-F. Tsai. Bag-of-words representation in image annotation: A review. 2012.</a:t>
            </a:r>
            <a:endParaRPr lang="en-US" sz="3000" b="1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grpSp>
        <p:nvGrpSpPr>
          <p:cNvPr id="2" name="Group 25"/>
          <p:cNvGrpSpPr/>
          <p:nvPr/>
        </p:nvGrpSpPr>
        <p:grpSpPr>
          <a:xfrm rot="2040000">
            <a:off x="-54610" y="-268605"/>
            <a:ext cx="2969895" cy="2620010"/>
            <a:chOff x="0" y="0"/>
            <a:chExt cx="3619627" cy="3134614"/>
          </a:xfrm>
        </p:grpSpPr>
        <p:sp>
          <p:nvSpPr>
            <p:cNvPr id="10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E43B081-6DCD-6E19-9CB3-A92895F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154874"/>
            <a:ext cx="6499489" cy="6132126"/>
          </a:xfrm>
          <a:prstGeom prst="rect">
            <a:avLst/>
          </a:prstGeom>
        </p:spPr>
      </p:pic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0D546860-AC01-9B70-64B3-B76D58A97AFE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11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08123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91490" y="3695700"/>
            <a:ext cx="17305019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700" b="0" u="sng" dirty="0" err="1">
                <a:solidFill>
                  <a:srgbClr val="FF0000"/>
                </a:solidFill>
                <a:effectLst/>
                <a:latin typeface="Josefin Sans" pitchFamily="2" charset="0"/>
              </a:rPr>
              <a:t>Tóm</a:t>
            </a:r>
            <a:r>
              <a:rPr lang="en-US" sz="2700" b="0" u="sng" dirty="0">
                <a:solidFill>
                  <a:srgbClr val="FF0000"/>
                </a:solidFill>
                <a:effectLst/>
                <a:latin typeface="Josefin Sans" pitchFamily="2" charset="0"/>
              </a:rPr>
              <a:t> </a:t>
            </a:r>
            <a:r>
              <a:rPr lang="en-US" sz="2700" b="0" u="sng" dirty="0" err="1">
                <a:solidFill>
                  <a:srgbClr val="FF0000"/>
                </a:solidFill>
                <a:effectLst/>
                <a:latin typeface="Josefin Sans" pitchFamily="2" charset="0"/>
              </a:rPr>
              <a:t>tắt</a:t>
            </a:r>
            <a:r>
              <a:rPr lang="en-US" sz="2700" b="0" u="sng" dirty="0">
                <a:solidFill>
                  <a:srgbClr val="FF0000"/>
                </a:solidFill>
                <a:effectLst/>
                <a:latin typeface="Josefin Sans" pitchFamily="2" charset="0"/>
              </a:rPr>
              <a:t>: </a:t>
            </a:r>
            <a:r>
              <a:rPr lang="vi-VN" sz="2700" dirty="0">
                <a:latin typeface="Josefin Sans" pitchFamily="2" charset="0"/>
              </a:rPr>
              <a:t>Nhóm tác giả [1] từ Trung tâm nghiên cứu Facebook và trường Đại học Tel Aviv, Israel đề xuất một thuật toán có tên là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DeepFace</a:t>
            </a:r>
            <a:r>
              <a:rPr lang="vi-VN" sz="2700" dirty="0">
                <a:latin typeface="Josefin Sans" pitchFamily="2" charset="0"/>
              </a:rPr>
              <a:t>, sử dụng nguồn ảnh do người dùng đăng tải lên Facebook làm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bộ dữ liệu</a:t>
            </a:r>
            <a:r>
              <a:rPr lang="vi-VN" sz="2700" dirty="0">
                <a:latin typeface="Josefin Sans" pitchFamily="2" charset="0"/>
              </a:rPr>
              <a:t>. Về cơ bản, thuật toán này trải qua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4 bước</a:t>
            </a:r>
            <a:r>
              <a:rPr lang="vi-VN" sz="2700" dirty="0">
                <a:latin typeface="Josefin Sans" pitchFamily="2" charset="0"/>
              </a:rPr>
              <a:t>: xác định khuôn mặt</a:t>
            </a:r>
            <a:r>
              <a:rPr lang="en-US" sz="2700" dirty="0">
                <a:latin typeface="Josefin Sans" pitchFamily="2" charset="0"/>
              </a:rPr>
              <a:t> -&gt;</a:t>
            </a:r>
            <a:r>
              <a:rPr lang="vi-VN" sz="2700" dirty="0">
                <a:latin typeface="Josefin Sans" pitchFamily="2" charset="0"/>
              </a:rPr>
              <a:t> canh chỉnh khuôn mặt</a:t>
            </a:r>
            <a:r>
              <a:rPr lang="en-US" sz="2700" dirty="0">
                <a:latin typeface="Josefin Sans" pitchFamily="2" charset="0"/>
              </a:rPr>
              <a:t> -&gt;</a:t>
            </a:r>
            <a:r>
              <a:rPr lang="vi-VN" sz="2700" dirty="0">
                <a:latin typeface="Josefin Sans" pitchFamily="2" charset="0"/>
              </a:rPr>
              <a:t> biểu diễn khuôn mặt</a:t>
            </a:r>
            <a:r>
              <a:rPr lang="en-US" sz="2700" dirty="0">
                <a:latin typeface="Josefin Sans" pitchFamily="2" charset="0"/>
              </a:rPr>
              <a:t> –&gt; </a:t>
            </a:r>
            <a:r>
              <a:rPr lang="vi-VN" sz="2700" dirty="0">
                <a:latin typeface="Josefin Sans" pitchFamily="2" charset="0"/>
              </a:rPr>
              <a:t>phân loại khuôn mặt. Nhóm tác giả này biểu diễn khuôn mặt theo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mô hình 3D</a:t>
            </a:r>
            <a:r>
              <a:rPr lang="vi-VN" sz="2700" dirty="0">
                <a:latin typeface="Josefin Sans" pitchFamily="2" charset="0"/>
              </a:rPr>
              <a:t>, nhằm áp dụng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biến đổi affine </a:t>
            </a:r>
            <a:r>
              <a:rPr lang="vi-VN" sz="2700" dirty="0">
                <a:latin typeface="Josefin Sans" pitchFamily="2" charset="0"/>
              </a:rPr>
              <a:t>từng phần, từ đó biểu diễn khuôn mặt từ </a:t>
            </a:r>
            <a:r>
              <a:rPr lang="vi-VN" sz="2700" dirty="0">
                <a:solidFill>
                  <a:srgbClr val="FF0000"/>
                </a:solidFill>
                <a:latin typeface="Josefin Sans" pitchFamily="2" charset="0"/>
              </a:rPr>
              <a:t>9 lớp Mạng Neuron Sâu </a:t>
            </a:r>
            <a:r>
              <a:rPr lang="vi-VN" sz="2700" dirty="0">
                <a:latin typeface="Josefin Sans" pitchFamily="2" charset="0"/>
              </a:rPr>
              <a:t>(Deep Neural Network - DNN), mạng này có hơn 120 ngàn tham số sử dụng một số lớp liên thông mà không chia sẻ trọng số</a:t>
            </a:r>
            <a:r>
              <a:rPr lang="en-US" sz="2700" dirty="0">
                <a:latin typeface="Josefin Sans" pitchFamily="2" charset="0"/>
              </a:rPr>
              <a:t>.</a:t>
            </a:r>
          </a:p>
          <a:p>
            <a:pPr algn="l"/>
            <a:endParaRPr lang="en-US" sz="2700" dirty="0">
              <a:latin typeface="Josefin Sans" pitchFamily="2" charset="0"/>
            </a:endParaRPr>
          </a:p>
          <a:p>
            <a:pPr algn="l"/>
            <a:endParaRPr lang="en-US" sz="2700" b="0" i="0" dirty="0">
              <a:effectLst/>
              <a:latin typeface="Josefin Sans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87335" y="204787"/>
            <a:ext cx="14668752" cy="83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  <a:spcBef>
                <a:spcPct val="0"/>
              </a:spcBef>
            </a:pPr>
            <a:r>
              <a:rPr lang="en-US" sz="3000" b="1" spc="-84" dirty="0">
                <a:solidFill>
                  <a:srgbClr val="FF0000"/>
                </a:solidFill>
                <a:latin typeface="Josefin Sans" pitchFamily="2" charset="0"/>
              </a:rPr>
              <a:t>[1] </a:t>
            </a:r>
            <a:r>
              <a:rPr lang="en-US" sz="3200" dirty="0"/>
              <a:t>Y. </a:t>
            </a:r>
            <a:r>
              <a:rPr lang="en-US" sz="3200" dirty="0" err="1"/>
              <a:t>Taigman</a:t>
            </a:r>
            <a:r>
              <a:rPr lang="en-US" sz="3200" dirty="0"/>
              <a:t>; M. Yang; </a:t>
            </a:r>
            <a:r>
              <a:rPr lang="en-US" sz="3200" dirty="0" err="1"/>
              <a:t>Ranzato</a:t>
            </a:r>
            <a:r>
              <a:rPr lang="en-US" sz="3200" dirty="0"/>
              <a:t>; M. A. and L. Wolf. </a:t>
            </a:r>
            <a:r>
              <a:rPr lang="en-US" sz="3200" dirty="0" err="1"/>
              <a:t>Deepface</a:t>
            </a:r>
            <a:r>
              <a:rPr lang="en-US" sz="3200" dirty="0"/>
              <a:t>: Closing the gap to human-level performance in face verification. 2014.</a:t>
            </a:r>
            <a:endParaRPr lang="en-US" sz="3000" b="1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grpSp>
        <p:nvGrpSpPr>
          <p:cNvPr id="2" name="Group 25"/>
          <p:cNvGrpSpPr/>
          <p:nvPr/>
        </p:nvGrpSpPr>
        <p:grpSpPr>
          <a:xfrm rot="2040000">
            <a:off x="-54610" y="-268605"/>
            <a:ext cx="2969895" cy="2620010"/>
            <a:chOff x="0" y="0"/>
            <a:chExt cx="3619627" cy="3134614"/>
          </a:xfrm>
        </p:grpSpPr>
        <p:sp>
          <p:nvSpPr>
            <p:cNvPr id="10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76EFB7-906C-4286-8EBE-537D4C022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210300"/>
            <a:ext cx="15856479" cy="3692425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99D8809A-1EF4-944C-F6DD-6EB3189FF388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12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78024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01270" y="-723900"/>
            <a:ext cx="13031070" cy="112849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5029096" y="-342634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29"/>
          <p:cNvGrpSpPr/>
          <p:nvPr/>
        </p:nvGrpSpPr>
        <p:grpSpPr>
          <a:xfrm rot="9060000">
            <a:off x="13507720" y="8528050"/>
            <a:ext cx="9567545" cy="5099050"/>
            <a:chOff x="67830" y="118197"/>
            <a:chExt cx="3619627" cy="3134614"/>
          </a:xfrm>
        </p:grpSpPr>
        <p:sp>
          <p:nvSpPr>
            <p:cNvPr id="37" name="Freeform 30"/>
            <p:cNvSpPr/>
            <p:nvPr/>
          </p:nvSpPr>
          <p:spPr>
            <a:xfrm rot="20820000">
              <a:off x="67830" y="118197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Rectangles 48"/>
          <p:cNvSpPr/>
          <p:nvPr/>
        </p:nvSpPr>
        <p:spPr>
          <a:xfrm rot="2940000">
            <a:off x="14151610" y="2999740"/>
            <a:ext cx="3239770" cy="1050607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72;p14">
            <a:extLst>
              <a:ext uri="{FF2B5EF4-FFF2-40B4-BE49-F238E27FC236}">
                <a16:creationId xmlns:a16="http://schemas.microsoft.com/office/drawing/2014/main" id="{BC6C15BB-D857-7A3A-BF62-F00F93226351}"/>
              </a:ext>
            </a:extLst>
          </p:cNvPr>
          <p:cNvSpPr txBox="1"/>
          <p:nvPr/>
        </p:nvSpPr>
        <p:spPr>
          <a:xfrm>
            <a:off x="10744237" y="634210"/>
            <a:ext cx="6934200" cy="190815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en-US" sz="5000" dirty="0">
                <a:latin typeface="Josefin Sans"/>
                <a:ea typeface="Josefin Sans"/>
                <a:cs typeface="Josefin Sans"/>
                <a:sym typeface="Josefin Sans"/>
              </a:rPr>
              <a:t>III. PHƯƠNG PHÁP THỰC HIỆN</a:t>
            </a:r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B59FF7F6-D089-3D92-6A1F-F0BB85F522C3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13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s 48"/>
          <p:cNvSpPr/>
          <p:nvPr/>
        </p:nvSpPr>
        <p:spPr>
          <a:xfrm rot="5400000">
            <a:off x="3555365" y="-8034620"/>
            <a:ext cx="3239770" cy="17056100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7543800" y="7200900"/>
            <a:ext cx="9448800" cy="27336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2500" dirty="0" err="1">
                <a:latin typeface="Josefin Sans" pitchFamily="2" charset="0"/>
                <a:cs typeface="Arial"/>
              </a:rPr>
              <a:t>Hình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ảnh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các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mạng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tích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chập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sâu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thực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hiện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ba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giai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đoạn</a:t>
            </a:r>
            <a:r>
              <a:rPr lang="en-US" sz="2500" dirty="0">
                <a:latin typeface="Josefin Sans" pitchFamily="2" charset="0"/>
                <a:cs typeface="Arial"/>
              </a:rPr>
              <a:t>. </a:t>
            </a:r>
            <a:r>
              <a:rPr lang="en-US" sz="2500" dirty="0" err="1">
                <a:latin typeface="Josefin Sans" pitchFamily="2" charset="0"/>
                <a:cs typeface="Arial"/>
              </a:rPr>
              <a:t>Thứ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nhất</a:t>
            </a:r>
            <a:r>
              <a:rPr lang="en-US" sz="2500" dirty="0">
                <a:latin typeface="Josefin Sans" pitchFamily="2" charset="0"/>
                <a:cs typeface="Arial"/>
              </a:rPr>
              <a:t>, </a:t>
            </a:r>
            <a:r>
              <a:rPr lang="en-US" sz="2500" dirty="0" err="1">
                <a:latin typeface="Josefin Sans" pitchFamily="2" charset="0"/>
                <a:cs typeface="Arial"/>
              </a:rPr>
              <a:t>cửa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số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ứng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viên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được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tạo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thông</a:t>
            </a:r>
            <a:r>
              <a:rPr lang="en-US" sz="2500" dirty="0">
                <a:latin typeface="Josefin Sans" pitchFamily="2" charset="0"/>
                <a:cs typeface="Arial"/>
              </a:rPr>
              <a:t> qua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Mạng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đề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xuất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nhanh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>
                <a:latin typeface="Josefin Sans" pitchFamily="2" charset="0"/>
                <a:cs typeface="Arial"/>
              </a:rPr>
              <a:t>(P-Net). Sau </a:t>
            </a:r>
            <a:r>
              <a:rPr lang="en-US" sz="2500" dirty="0" err="1">
                <a:latin typeface="Josefin Sans" pitchFamily="2" charset="0"/>
                <a:cs typeface="Arial"/>
              </a:rPr>
              <a:t>đó</a:t>
            </a:r>
            <a:r>
              <a:rPr lang="en-US" sz="2500" dirty="0">
                <a:latin typeface="Josefin Sans" pitchFamily="2" charset="0"/>
                <a:cs typeface="Arial"/>
              </a:rPr>
              <a:t>, </a:t>
            </a:r>
            <a:r>
              <a:rPr lang="en-US" sz="2500" dirty="0" err="1">
                <a:latin typeface="Josefin Sans" pitchFamily="2" charset="0"/>
                <a:cs typeface="Arial"/>
              </a:rPr>
              <a:t>mạng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này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tinh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chỉnh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những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ứng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cử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viên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này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thông</a:t>
            </a:r>
            <a:r>
              <a:rPr lang="en-US" sz="2500" dirty="0">
                <a:latin typeface="Josefin Sans" pitchFamily="2" charset="0"/>
                <a:cs typeface="Arial"/>
              </a:rPr>
              <a:t> qua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Mạng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ràng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lọc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>
                <a:latin typeface="Josefin Sans" pitchFamily="2" charset="0"/>
                <a:cs typeface="Arial"/>
              </a:rPr>
              <a:t>(R-Net). </a:t>
            </a:r>
            <a:br>
              <a:rPr lang="en-US" sz="2500" dirty="0">
                <a:latin typeface="Josefin Sans" pitchFamily="2" charset="0"/>
                <a:cs typeface="Arial"/>
              </a:rPr>
            </a:br>
            <a:r>
              <a:rPr lang="en-US" sz="2500" dirty="0" err="1">
                <a:latin typeface="Josefin Sans" pitchFamily="2" charset="0"/>
                <a:cs typeface="Arial"/>
              </a:rPr>
              <a:t>Cuối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cùng</a:t>
            </a:r>
            <a:r>
              <a:rPr lang="en-US" sz="2500" dirty="0">
                <a:latin typeface="Josefin Sans" pitchFamily="2" charset="0"/>
                <a:cs typeface="Arial"/>
              </a:rPr>
              <a:t>,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Mạng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đầu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Josefin Sans" pitchFamily="2" charset="0"/>
                <a:cs typeface="Arial"/>
              </a:rPr>
              <a:t>ra</a:t>
            </a:r>
            <a:r>
              <a:rPr lang="en-US" sz="2500" dirty="0">
                <a:solidFill>
                  <a:srgbClr val="FF0000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2500" dirty="0">
                <a:latin typeface="Josefin Sans" pitchFamily="2" charset="0"/>
                <a:cs typeface="Arial"/>
              </a:rPr>
              <a:t>(O-Net) </a:t>
            </a:r>
            <a:r>
              <a:rPr lang="en-US" sz="2500" dirty="0" err="1">
                <a:latin typeface="Josefin Sans" pitchFamily="2" charset="0"/>
                <a:cs typeface="Arial"/>
              </a:rPr>
              <a:t>tạo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ra</a:t>
            </a:r>
            <a:r>
              <a:rPr lang="en-US" sz="2500" dirty="0">
                <a:latin typeface="Josefin Sans" pitchFamily="2" charset="0"/>
                <a:cs typeface="Arial"/>
              </a:rPr>
              <a:t> bounding box </a:t>
            </a:r>
            <a:r>
              <a:rPr lang="en-US" sz="2500" dirty="0" err="1">
                <a:latin typeface="Josefin Sans" pitchFamily="2" charset="0"/>
                <a:cs typeface="Arial"/>
              </a:rPr>
              <a:t>cuối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cùng</a:t>
            </a:r>
            <a:r>
              <a:rPr lang="en-US" sz="2500" dirty="0">
                <a:latin typeface="Josefin Sans" pitchFamily="2" charset="0"/>
                <a:cs typeface="Arial"/>
              </a:rPr>
              <a:t>. </a:t>
            </a:r>
            <a:r>
              <a:rPr lang="en-US" sz="2500" dirty="0" err="1">
                <a:latin typeface="Josefin Sans" pitchFamily="2" charset="0"/>
                <a:cs typeface="Arial"/>
              </a:rPr>
              <a:t>Nguồn</a:t>
            </a:r>
            <a:r>
              <a:rPr lang="en-US" sz="2500" dirty="0">
                <a:latin typeface="Josefin Sans" pitchFamily="2" charset="0"/>
                <a:cs typeface="Arial"/>
              </a:rPr>
              <a:t> [5] </a:t>
            </a:r>
            <a:endParaRPr lang="vi-VN" altLang="en-US" sz="2500" dirty="0">
              <a:latin typeface="Josefin Sans" pitchFamily="2" charset="0"/>
              <a:cs typeface="Arial"/>
            </a:endParaRPr>
          </a:p>
        </p:txBody>
      </p:sp>
      <p:grpSp>
        <p:nvGrpSpPr>
          <p:cNvPr id="19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20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60"/>
          <p:cNvGrpSpPr/>
          <p:nvPr/>
        </p:nvGrpSpPr>
        <p:grpSpPr>
          <a:xfrm>
            <a:off x="15087703" y="1086912"/>
            <a:ext cx="2695438" cy="2334501"/>
            <a:chOff x="0" y="0"/>
            <a:chExt cx="6202680" cy="5372100"/>
          </a:xfrm>
        </p:grpSpPr>
        <p:sp>
          <p:nvSpPr>
            <p:cNvPr id="24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25" name="Text Box 24"/>
          <p:cNvSpPr txBox="1"/>
          <p:nvPr/>
        </p:nvSpPr>
        <p:spPr>
          <a:xfrm>
            <a:off x="0" y="610673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Multi-task Cascaded </a:t>
            </a:r>
            <a:b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</a:b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Convolutional Networks (MTCNN)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2DDCE-362C-ED8F-65A7-14640CA9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9141"/>
            <a:ext cx="7543800" cy="8181304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BC92A394-9087-3046-729E-802921B994A6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14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62970" y="5190924"/>
            <a:ext cx="6169660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Nhiều</a:t>
            </a:r>
            <a:r>
              <a:rPr lang="en-US" alt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hơn</a:t>
            </a:r>
            <a:r>
              <a:rPr lang="en-US" alt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một</a:t>
            </a:r>
            <a:r>
              <a:rPr lang="en-US" alt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mặt</a:t>
            </a:r>
            <a:r>
              <a:rPr lang="en-US" alt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?</a:t>
            </a:r>
            <a:br>
              <a:rPr 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</a:br>
            <a:r>
              <a:rPr 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Các</a:t>
            </a:r>
            <a:r>
              <a:rPr 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mặt</a:t>
            </a:r>
            <a:r>
              <a:rPr 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có</a:t>
            </a:r>
            <a:r>
              <a:rPr 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kích</a:t>
            </a:r>
            <a:r>
              <a:rPr 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cỡ</a:t>
            </a:r>
            <a:r>
              <a:rPr 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khác</a:t>
            </a:r>
            <a:r>
              <a:rPr 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nhau</a:t>
            </a:r>
            <a:r>
              <a:rPr lang="en-US" sz="4400" dirty="0">
                <a:solidFill>
                  <a:srgbClr val="000000"/>
                </a:solidFill>
                <a:latin typeface="Josefin Sans" pitchFamily="2" charset="0"/>
                <a:cs typeface="Arial"/>
                <a:sym typeface="+mn-ea"/>
              </a:rPr>
              <a:t>?</a:t>
            </a:r>
            <a:endParaRPr lang="en-US" sz="4400" dirty="0">
              <a:solidFill>
                <a:srgbClr val="000000"/>
              </a:solidFill>
              <a:latin typeface="Josefin Sans" pitchFamily="2" charset="0"/>
              <a:cs typeface="Arial"/>
            </a:endParaRPr>
          </a:p>
          <a:p>
            <a:pPr marL="514350" indent="-5143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400" dirty="0">
              <a:solidFill>
                <a:srgbClr val="000000"/>
              </a:solidFill>
              <a:latin typeface="Josefin Sans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567799" y="6210300"/>
            <a:ext cx="5005516" cy="190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7300912" y="3881760"/>
            <a:ext cx="368617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altLang="en-US" sz="3200" dirty="0">
                <a:latin typeface="Josefin Sans" pitchFamily="2" charset="0"/>
              </a:rPr>
              <a:t>Làm thế nào để phát hiện </a:t>
            </a:r>
            <a:r>
              <a:rPr lang="en-US" altLang="en-US" sz="3200" dirty="0" err="1">
                <a:latin typeface="Josefin Sans" pitchFamily="2" charset="0"/>
              </a:rPr>
              <a:t>khuôn</a:t>
            </a:r>
            <a:r>
              <a:rPr lang="en-US" altLang="en-US" sz="3200" dirty="0">
                <a:latin typeface="Josefin Sans" pitchFamily="2" charset="0"/>
              </a:rPr>
              <a:t> </a:t>
            </a:r>
            <a:r>
              <a:rPr lang="en-US" altLang="en-US" sz="3200" dirty="0" err="1">
                <a:latin typeface="Josefin Sans" pitchFamily="2" charset="0"/>
              </a:rPr>
              <a:t>mặt</a:t>
            </a:r>
            <a:r>
              <a:rPr lang="en-US" altLang="en-US" sz="3200" dirty="0">
                <a:latin typeface="Josefin Sans" pitchFamily="2" charset="0"/>
              </a:rPr>
              <a:t> </a:t>
            </a:r>
            <a:r>
              <a:rPr lang="en-US" altLang="en-US" sz="3200" dirty="0" err="1">
                <a:latin typeface="Josefin Sans" pitchFamily="2" charset="0"/>
              </a:rPr>
              <a:t>có</a:t>
            </a:r>
            <a:r>
              <a:rPr lang="en-US" altLang="en-US" sz="3200" dirty="0">
                <a:latin typeface="Josefin Sans" pitchFamily="2" charset="0"/>
              </a:rPr>
              <a:t> </a:t>
            </a:r>
            <a:r>
              <a:rPr lang="en-US" altLang="en-US" sz="3200" dirty="0" err="1">
                <a:latin typeface="Josefin Sans" pitchFamily="2" charset="0"/>
              </a:rPr>
              <a:t>kích</a:t>
            </a:r>
            <a:r>
              <a:rPr lang="en-US" altLang="en-US" sz="3200" dirty="0">
                <a:latin typeface="Josefin Sans" pitchFamily="2" charset="0"/>
              </a:rPr>
              <a:t> </a:t>
            </a:r>
            <a:r>
              <a:rPr lang="en-US" altLang="en-US" sz="3200" dirty="0" err="1">
                <a:latin typeface="Josefin Sans" pitchFamily="2" charset="0"/>
              </a:rPr>
              <a:t>thước</a:t>
            </a:r>
            <a:r>
              <a:rPr lang="en-US" altLang="en-US" sz="3200" dirty="0">
                <a:latin typeface="Josefin Sans" pitchFamily="2" charset="0"/>
              </a:rPr>
              <a:t> </a:t>
            </a:r>
            <a:r>
              <a:rPr lang="en-US" altLang="en-US" sz="3200" dirty="0" err="1">
                <a:latin typeface="Josefin Sans" pitchFamily="2" charset="0"/>
              </a:rPr>
              <a:t>khác</a:t>
            </a:r>
            <a:r>
              <a:rPr lang="en-US" altLang="en-US" sz="3200" dirty="0">
                <a:latin typeface="Josefin Sans" pitchFamily="2" charset="0"/>
              </a:rPr>
              <a:t> </a:t>
            </a:r>
            <a:r>
              <a:rPr lang="en-US" altLang="en-US" sz="3200" dirty="0" err="1">
                <a:latin typeface="Josefin Sans" pitchFamily="2" charset="0"/>
              </a:rPr>
              <a:t>nhau</a:t>
            </a:r>
            <a:endParaRPr lang="vi-VN" altLang="en-US" sz="3200" dirty="0">
              <a:latin typeface="Josefin Sans" pitchFamily="2" charset="0"/>
              <a:cs typeface="Arial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608484" y="5190924"/>
            <a:ext cx="5920551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dirty="0" err="1">
                <a:latin typeface="Josefin Sans" pitchFamily="2" charset="0"/>
                <a:cs typeface="Arial"/>
              </a:rPr>
              <a:t>Sử</a:t>
            </a:r>
            <a:r>
              <a:rPr lang="en-US" sz="4400" dirty="0">
                <a:latin typeface="Josefin Sans" pitchFamily="2" charset="0"/>
                <a:cs typeface="Arial"/>
              </a:rPr>
              <a:t> </a:t>
            </a:r>
            <a:r>
              <a:rPr lang="en-US" sz="4400" dirty="0" err="1">
                <a:latin typeface="Josefin Sans" pitchFamily="2" charset="0"/>
                <a:cs typeface="Arial"/>
              </a:rPr>
              <a:t>dụng</a:t>
            </a:r>
            <a:r>
              <a:rPr lang="en-US" sz="4400" dirty="0">
                <a:latin typeface="Josefin Sans" pitchFamily="2" charset="0"/>
                <a:cs typeface="Arial"/>
              </a:rPr>
              <a:t> </a:t>
            </a:r>
            <a:r>
              <a:rPr lang="en-US" sz="4400" dirty="0" err="1">
                <a:latin typeface="Josefin Sans" pitchFamily="2" charset="0"/>
                <a:cs typeface="Arial"/>
              </a:rPr>
              <a:t>phép</a:t>
            </a:r>
            <a:r>
              <a:rPr lang="en-US" sz="4400" dirty="0">
                <a:latin typeface="Josefin Sans" pitchFamily="2" charset="0"/>
                <a:cs typeface="Arial"/>
              </a:rPr>
              <a:t> Resize </a:t>
            </a:r>
            <a:r>
              <a:rPr lang="en-US" sz="4400" dirty="0" err="1">
                <a:latin typeface="Josefin Sans" pitchFamily="2" charset="0"/>
                <a:cs typeface="Arial"/>
              </a:rPr>
              <a:t>ảnh</a:t>
            </a:r>
            <a:r>
              <a:rPr lang="en-US" sz="4400" dirty="0">
                <a:latin typeface="Josefin Sans" pitchFamily="2" charset="0"/>
                <a:cs typeface="Arial"/>
              </a:rPr>
              <a:t>, </a:t>
            </a:r>
            <a:r>
              <a:rPr lang="en-US" sz="4400" dirty="0" err="1">
                <a:latin typeface="Josefin Sans" pitchFamily="2" charset="0"/>
                <a:cs typeface="Arial"/>
              </a:rPr>
              <a:t>tạo</a:t>
            </a:r>
            <a:r>
              <a:rPr lang="en-US" sz="4400" dirty="0">
                <a:latin typeface="Josefin Sans" pitchFamily="2" charset="0"/>
                <a:cs typeface="Arial"/>
              </a:rPr>
              <a:t> </a:t>
            </a:r>
            <a:r>
              <a:rPr lang="en-US" sz="4400" dirty="0" err="1">
                <a:latin typeface="Josefin Sans" pitchFamily="2" charset="0"/>
                <a:cs typeface="Arial"/>
              </a:rPr>
              <a:t>thành</a:t>
            </a:r>
            <a:r>
              <a:rPr lang="en-US" sz="4400" dirty="0">
                <a:latin typeface="Josefin Sans" pitchFamily="2" charset="0"/>
                <a:cs typeface="Arial"/>
              </a:rPr>
              <a:t> 1 Image Pyramid.</a:t>
            </a:r>
          </a:p>
        </p:txBody>
      </p:sp>
      <p:sp>
        <p:nvSpPr>
          <p:cNvPr id="49" name="Rectangles 48"/>
          <p:cNvSpPr/>
          <p:nvPr/>
        </p:nvSpPr>
        <p:spPr>
          <a:xfrm rot="5400000">
            <a:off x="3479800" y="-8039735"/>
            <a:ext cx="3239770" cy="17056100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grpSp>
        <p:nvGrpSpPr>
          <p:cNvPr id="19" name="Group 58"/>
          <p:cNvGrpSpPr/>
          <p:nvPr/>
        </p:nvGrpSpPr>
        <p:grpSpPr>
          <a:xfrm rot="-10800000">
            <a:off x="10542270" y="-4150995"/>
            <a:ext cx="9822180" cy="6341110"/>
            <a:chOff x="0" y="0"/>
            <a:chExt cx="8474859" cy="5372100"/>
          </a:xfrm>
        </p:grpSpPr>
        <p:sp>
          <p:nvSpPr>
            <p:cNvPr id="20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60"/>
          <p:cNvGrpSpPr/>
          <p:nvPr/>
        </p:nvGrpSpPr>
        <p:grpSpPr>
          <a:xfrm>
            <a:off x="15087703" y="1086912"/>
            <a:ext cx="2695438" cy="2334501"/>
            <a:chOff x="0" y="0"/>
            <a:chExt cx="6202680" cy="5372100"/>
          </a:xfrm>
        </p:grpSpPr>
        <p:sp>
          <p:nvSpPr>
            <p:cNvPr id="24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5800" y="2392542"/>
            <a:ext cx="152768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Bước 1: </a:t>
            </a: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</a:rPr>
              <a:t>P-Net (</a:t>
            </a:r>
            <a:r>
              <a:rPr lang="en-US" altLang="en-US" sz="5000" b="1" dirty="0">
                <a:solidFill>
                  <a:srgbClr val="000000"/>
                </a:solidFill>
                <a:latin typeface="Josefin Sans" pitchFamily="2" charset="0"/>
              </a:rPr>
              <a:t>P</a:t>
            </a: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</a:rPr>
              <a:t>roposal Network)</a:t>
            </a:r>
            <a:r>
              <a:rPr lang="en-US" sz="5000" b="1" dirty="0">
                <a:solidFill>
                  <a:srgbClr val="000000"/>
                </a:solidFill>
                <a:latin typeface="Josefin Sans" pitchFamily="2" charset="0"/>
              </a:rPr>
              <a:t>.</a:t>
            </a:r>
          </a:p>
        </p:txBody>
      </p:sp>
      <p:sp>
        <p:nvSpPr>
          <p:cNvPr id="4" name="Text Box 24">
            <a:extLst>
              <a:ext uri="{FF2B5EF4-FFF2-40B4-BE49-F238E27FC236}">
                <a16:creationId xmlns:a16="http://schemas.microsoft.com/office/drawing/2014/main" id="{98F4358B-766C-5786-D2A3-20E854A366F6}"/>
              </a:ext>
            </a:extLst>
          </p:cNvPr>
          <p:cNvSpPr txBox="1"/>
          <p:nvPr/>
        </p:nvSpPr>
        <p:spPr>
          <a:xfrm>
            <a:off x="3850" y="627334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Multi-task Cascaded </a:t>
            </a:r>
            <a:b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</a:b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Convolutional Networks (MTCNN)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9D1475-F917-D96C-9256-7E72948D94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08624" y="3867106"/>
            <a:ext cx="4854386" cy="509724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E20C7E-67C4-A590-3E26-731A69DE3BF8}"/>
              </a:ext>
            </a:extLst>
          </p:cNvPr>
          <p:cNvSpPr txBox="1"/>
          <p:nvPr/>
        </p:nvSpPr>
        <p:spPr>
          <a:xfrm>
            <a:off x="8018585" y="261424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BA8298-4321-6CBC-1055-745064CD8434}"/>
              </a:ext>
            </a:extLst>
          </p:cNvPr>
          <p:cNvSpPr txBox="1"/>
          <p:nvPr/>
        </p:nvSpPr>
        <p:spPr>
          <a:xfrm>
            <a:off x="4906825" y="9038510"/>
            <a:ext cx="40561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Josefin Sans" pitchFamily="2" charset="0"/>
              </a:rPr>
              <a:t>Nguồn</a:t>
            </a:r>
            <a:r>
              <a:rPr lang="en-US" sz="3000" dirty="0">
                <a:latin typeface="Josefin Sans" pitchFamily="2" charset="0"/>
              </a:rPr>
              <a:t>: [5]</a:t>
            </a:r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4BB135E1-4B32-2B11-0589-68DACDB3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706" y="3827907"/>
            <a:ext cx="5097247" cy="50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1AF194-D114-2FC5-6B9D-87D352D4CB7B}"/>
              </a:ext>
            </a:extLst>
          </p:cNvPr>
          <p:cNvSpPr txBox="1"/>
          <p:nvPr/>
        </p:nvSpPr>
        <p:spPr>
          <a:xfrm>
            <a:off x="11031518" y="9039687"/>
            <a:ext cx="40561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Josefin Sans" pitchFamily="2" charset="0"/>
              </a:rPr>
              <a:t>Nguồn</a:t>
            </a:r>
            <a:r>
              <a:rPr lang="en-US" sz="3000" dirty="0">
                <a:latin typeface="Josefin Sans" pitchFamily="2" charset="0"/>
              </a:rPr>
              <a:t>: Wiki</a:t>
            </a:r>
          </a:p>
        </p:txBody>
      </p:sp>
      <p:sp>
        <p:nvSpPr>
          <p:cNvPr id="21" name="Google Shape;66;p14">
            <a:extLst>
              <a:ext uri="{FF2B5EF4-FFF2-40B4-BE49-F238E27FC236}">
                <a16:creationId xmlns:a16="http://schemas.microsoft.com/office/drawing/2014/main" id="{52599BA7-2E7F-4842-EBA5-2FE0C1F0FEC5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15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2E943B-6893-8450-D61A-03E8F03AB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24" y="3374038"/>
            <a:ext cx="14824818" cy="5681119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 rot="5400000">
            <a:off x="3479165" y="-8089265"/>
            <a:ext cx="3239770" cy="17056100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20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60"/>
          <p:cNvGrpSpPr/>
          <p:nvPr/>
        </p:nvGrpSpPr>
        <p:grpSpPr>
          <a:xfrm>
            <a:off x="15087703" y="1086912"/>
            <a:ext cx="2695438" cy="2334501"/>
            <a:chOff x="0" y="0"/>
            <a:chExt cx="6202680" cy="5372100"/>
          </a:xfrm>
        </p:grpSpPr>
        <p:sp>
          <p:nvSpPr>
            <p:cNvPr id="24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12"/>
          <p:cNvSpPr txBox="1"/>
          <p:nvPr/>
        </p:nvSpPr>
        <p:spPr>
          <a:xfrm>
            <a:off x="504859" y="2442415"/>
            <a:ext cx="152768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Bước 1: </a:t>
            </a: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</a:rPr>
              <a:t>P-Net (proposal Network)</a:t>
            </a:r>
            <a:r>
              <a:rPr lang="en-US" sz="5000" b="1" dirty="0">
                <a:solidFill>
                  <a:srgbClr val="000000"/>
                </a:solidFill>
                <a:latin typeface="Josefin Sans" pitchFamily="2" charset="0"/>
              </a:rPr>
              <a:t>.</a:t>
            </a:r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DA43670D-2AEF-C117-381F-D0FE43A53FF2}"/>
              </a:ext>
            </a:extLst>
          </p:cNvPr>
          <p:cNvSpPr txBox="1"/>
          <p:nvPr/>
        </p:nvSpPr>
        <p:spPr>
          <a:xfrm>
            <a:off x="3850" y="627334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Multi-task Cascaded </a:t>
            </a:r>
            <a:b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</a:b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Convolutional Networks (MTCNN)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8B499A-377D-4D75-7CC6-10ED0725B459}"/>
              </a:ext>
            </a:extLst>
          </p:cNvPr>
          <p:cNvSpPr/>
          <p:nvPr/>
        </p:nvSpPr>
        <p:spPr>
          <a:xfrm>
            <a:off x="12801600" y="4116451"/>
            <a:ext cx="3124200" cy="10927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44518-C9F3-36C3-D0A6-287CB80394CD}"/>
              </a:ext>
            </a:extLst>
          </p:cNvPr>
          <p:cNvSpPr/>
          <p:nvPr/>
        </p:nvSpPr>
        <p:spPr>
          <a:xfrm>
            <a:off x="12801600" y="5582299"/>
            <a:ext cx="3124200" cy="12546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AA020-4C86-7CEA-7C75-ED88C409038D}"/>
              </a:ext>
            </a:extLst>
          </p:cNvPr>
          <p:cNvSpPr/>
          <p:nvPr/>
        </p:nvSpPr>
        <p:spPr>
          <a:xfrm>
            <a:off x="12801600" y="7162617"/>
            <a:ext cx="3352800" cy="113272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1192C863-31A0-D3C3-2B47-366A6017B675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16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 rot="5400000">
            <a:off x="3479165" y="-8089265"/>
            <a:ext cx="3239770" cy="17056100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20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60"/>
          <p:cNvGrpSpPr/>
          <p:nvPr/>
        </p:nvGrpSpPr>
        <p:grpSpPr>
          <a:xfrm>
            <a:off x="15087703" y="1086912"/>
            <a:ext cx="2695438" cy="2334501"/>
            <a:chOff x="0" y="0"/>
            <a:chExt cx="6202680" cy="5372100"/>
          </a:xfrm>
        </p:grpSpPr>
        <p:sp>
          <p:nvSpPr>
            <p:cNvPr id="24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12"/>
          <p:cNvSpPr txBox="1"/>
          <p:nvPr/>
        </p:nvSpPr>
        <p:spPr>
          <a:xfrm>
            <a:off x="504859" y="2442415"/>
            <a:ext cx="1527683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Bước 1: </a:t>
            </a: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</a:rPr>
              <a:t>P-Net (proposal Network)</a:t>
            </a:r>
            <a:r>
              <a:rPr lang="en-US" sz="5000" b="1" dirty="0">
                <a:solidFill>
                  <a:srgbClr val="000000"/>
                </a:solidFill>
                <a:latin typeface="Josefin Sans" pitchFamily="2" charset="0"/>
              </a:rPr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DA43670D-2AEF-C117-381F-D0FE43A53FF2}"/>
              </a:ext>
            </a:extLst>
          </p:cNvPr>
          <p:cNvSpPr txBox="1"/>
          <p:nvPr/>
        </p:nvSpPr>
        <p:spPr>
          <a:xfrm>
            <a:off x="3850" y="627334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Multi-task Cascaded </a:t>
            </a:r>
            <a:b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</a:b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Convolutional Networks (MTCNN)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pic>
        <p:nvPicPr>
          <p:cNvPr id="3" name="Picture 2" descr="A collage of a person&amp;#39;s face&#10;&#10;Description automatically generated">
            <a:extLst>
              <a:ext uri="{FF2B5EF4-FFF2-40B4-BE49-F238E27FC236}">
                <a16:creationId xmlns:a16="http://schemas.microsoft.com/office/drawing/2014/main" id="{C45130B0-63BB-EC30-A0D5-D62C9573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52" y="4831245"/>
            <a:ext cx="10321495" cy="5391664"/>
          </a:xfrm>
          <a:prstGeom prst="rect">
            <a:avLst/>
          </a:prstGeom>
        </p:spPr>
      </p:pic>
      <p:sp>
        <p:nvSpPr>
          <p:cNvPr id="5" name="Text Box 25">
            <a:extLst>
              <a:ext uri="{FF2B5EF4-FFF2-40B4-BE49-F238E27FC236}">
                <a16:creationId xmlns:a16="http://schemas.microsoft.com/office/drawing/2014/main" id="{72590E6A-4103-5275-CEF6-C980087513A8}"/>
              </a:ext>
            </a:extLst>
          </p:cNvPr>
          <p:cNvSpPr txBox="1"/>
          <p:nvPr/>
        </p:nvSpPr>
        <p:spPr>
          <a:xfrm>
            <a:off x="489619" y="3393619"/>
            <a:ext cx="17899808" cy="41558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>
                <a:latin typeface="Josefin Sans" pitchFamily="2" charset="0"/>
                <a:cs typeface="Arial"/>
              </a:rPr>
              <a:t>Để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loại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trừ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bớt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các</a:t>
            </a:r>
            <a:r>
              <a:rPr lang="en-US" sz="3000" dirty="0">
                <a:latin typeface="Josefin Sans" pitchFamily="2" charset="0"/>
                <a:cs typeface="Arial"/>
              </a:rPr>
              <a:t> bounding boxes </a:t>
            </a:r>
            <a:r>
              <a:rPr lang="en-US" sz="3000" dirty="0" err="1">
                <a:latin typeface="Josefin Sans" pitchFamily="2" charset="0"/>
                <a:cs typeface="Arial"/>
              </a:rPr>
              <a:t>trên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các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bức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ảnh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và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các</a:t>
            </a:r>
            <a:r>
              <a:rPr lang="en-US" sz="3000" dirty="0">
                <a:latin typeface="Josefin Sans" pitchFamily="2" charset="0"/>
                <a:cs typeface="Arial"/>
              </a:rPr>
              <a:t> kernels, ta </a:t>
            </a:r>
            <a:r>
              <a:rPr lang="en-US" sz="3000" dirty="0" err="1">
                <a:latin typeface="Josefin Sans" pitchFamily="2" charset="0"/>
                <a:cs typeface="Arial"/>
              </a:rPr>
              <a:t>sử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dụng</a:t>
            </a:r>
            <a:r>
              <a:rPr lang="en-US" sz="3000" dirty="0">
                <a:latin typeface="Josefin Sans" pitchFamily="2" charset="0"/>
                <a:cs typeface="Arial"/>
              </a:rPr>
              <a:t> 2 </a:t>
            </a:r>
            <a:r>
              <a:rPr lang="en-US" sz="3000" dirty="0" err="1">
                <a:latin typeface="Josefin Sans" pitchFamily="2" charset="0"/>
                <a:cs typeface="Arial"/>
              </a:rPr>
              <a:t>phương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pháp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chính</a:t>
            </a:r>
            <a:r>
              <a:rPr lang="en-US" sz="3000" dirty="0">
                <a:latin typeface="Josefin Sans" pitchFamily="2" charset="0"/>
                <a:cs typeface="Arial"/>
              </a:rPr>
              <a:t>, 1 </a:t>
            </a:r>
            <a:r>
              <a:rPr lang="en-US" sz="3000" dirty="0" err="1">
                <a:latin typeface="Josefin Sans" pitchFamily="2" charset="0"/>
                <a:cs typeface="Arial"/>
              </a:rPr>
              <a:t>là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b="1" dirty="0" err="1">
                <a:latin typeface="Josefin Sans" pitchFamily="2" charset="0"/>
                <a:cs typeface="Arial"/>
              </a:rPr>
              <a:t>lập</a:t>
            </a:r>
            <a:r>
              <a:rPr lang="en-US" sz="3000" b="1" dirty="0">
                <a:latin typeface="Josefin Sans" pitchFamily="2" charset="0"/>
                <a:cs typeface="Arial"/>
              </a:rPr>
              <a:t> </a:t>
            </a:r>
            <a:r>
              <a:rPr lang="en-US" sz="3000" b="1" dirty="0" err="1">
                <a:latin typeface="Josefin Sans" pitchFamily="2" charset="0"/>
                <a:cs typeface="Arial"/>
              </a:rPr>
              <a:t>mức</a:t>
            </a:r>
            <a:r>
              <a:rPr lang="en-US" sz="3000" b="1" dirty="0">
                <a:latin typeface="Josefin Sans" pitchFamily="2" charset="0"/>
                <a:cs typeface="Arial"/>
              </a:rPr>
              <a:t> Threshold confident</a:t>
            </a:r>
            <a:r>
              <a:rPr lang="en-US" sz="3000" dirty="0">
                <a:latin typeface="Josefin Sans" pitchFamily="2" charset="0"/>
                <a:cs typeface="Arial"/>
              </a:rPr>
              <a:t> </a:t>
            </a:r>
            <a:r>
              <a:rPr lang="en-US" sz="3000" dirty="0" err="1">
                <a:latin typeface="Josefin Sans" pitchFamily="2" charset="0"/>
                <a:cs typeface="Arial"/>
              </a:rPr>
              <a:t>nhằm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xóa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đi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các</a:t>
            </a:r>
            <a:r>
              <a:rPr lang="en-US" sz="3000" dirty="0">
                <a:latin typeface="Josefin Sans" pitchFamily="2" charset="0"/>
                <a:cs typeface="Arial"/>
              </a:rPr>
              <a:t> box </a:t>
            </a:r>
            <a:r>
              <a:rPr lang="en-US" sz="3000" dirty="0" err="1">
                <a:latin typeface="Josefin Sans" pitchFamily="2" charset="0"/>
                <a:cs typeface="Arial"/>
              </a:rPr>
              <a:t>có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mức</a:t>
            </a:r>
            <a:r>
              <a:rPr lang="en-US" sz="3000" dirty="0">
                <a:latin typeface="Josefin Sans" pitchFamily="2" charset="0"/>
                <a:cs typeface="Arial"/>
              </a:rPr>
              <a:t> confident </a:t>
            </a:r>
            <a:r>
              <a:rPr lang="en-US" sz="3000" dirty="0" err="1">
                <a:latin typeface="Josefin Sans" pitchFamily="2" charset="0"/>
                <a:cs typeface="Arial"/>
              </a:rPr>
              <a:t>thấp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và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b="1" dirty="0" err="1">
                <a:latin typeface="Josefin Sans" pitchFamily="2" charset="0"/>
                <a:cs typeface="Arial"/>
              </a:rPr>
              <a:t>sử</a:t>
            </a:r>
            <a:r>
              <a:rPr lang="en-US" sz="3000" b="1" dirty="0">
                <a:latin typeface="Josefin Sans" pitchFamily="2" charset="0"/>
                <a:cs typeface="Arial"/>
              </a:rPr>
              <a:t> </a:t>
            </a:r>
            <a:r>
              <a:rPr lang="en-US" sz="3000" b="1" dirty="0" err="1">
                <a:latin typeface="Josefin Sans" pitchFamily="2" charset="0"/>
                <a:cs typeface="Arial"/>
              </a:rPr>
              <a:t>dụng</a:t>
            </a:r>
            <a:r>
              <a:rPr lang="en-US" sz="3000" b="1" dirty="0">
                <a:latin typeface="Josefin Sans" pitchFamily="2" charset="0"/>
                <a:cs typeface="Arial"/>
              </a:rPr>
              <a:t> NMS (Non-Maximum Suppression)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để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xóa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các</a:t>
            </a:r>
            <a:r>
              <a:rPr lang="en-US" sz="3000" dirty="0">
                <a:latin typeface="Josefin Sans" pitchFamily="2" charset="0"/>
                <a:cs typeface="Arial"/>
              </a:rPr>
              <a:t> box </a:t>
            </a:r>
            <a:r>
              <a:rPr lang="en-US" sz="3000" dirty="0" err="1">
                <a:latin typeface="Josefin Sans" pitchFamily="2" charset="0"/>
                <a:cs typeface="Arial"/>
              </a:rPr>
              <a:t>có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tỷ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lệ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trùng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nhau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vượt</a:t>
            </a:r>
            <a:r>
              <a:rPr lang="en-US" sz="3000" dirty="0">
                <a:latin typeface="Josefin Sans" pitchFamily="2" charset="0"/>
                <a:cs typeface="Arial"/>
              </a:rPr>
              <a:t> qua 1 </a:t>
            </a:r>
            <a:r>
              <a:rPr lang="en-US" sz="3000" dirty="0" err="1">
                <a:latin typeface="Josefin Sans" pitchFamily="2" charset="0"/>
                <a:cs typeface="Arial"/>
              </a:rPr>
              <a:t>mức</a:t>
            </a:r>
            <a:r>
              <a:rPr lang="en-US" sz="3000" dirty="0">
                <a:latin typeface="Josefin Sans" pitchFamily="2" charset="0"/>
                <a:cs typeface="Arial"/>
              </a:rPr>
              <a:t> threshold </a:t>
            </a:r>
            <a:r>
              <a:rPr lang="en-US" sz="3000" dirty="0" err="1">
                <a:latin typeface="Josefin Sans" pitchFamily="2" charset="0"/>
                <a:cs typeface="Arial"/>
              </a:rPr>
              <a:t>cho</a:t>
            </a:r>
            <a:r>
              <a:rPr lang="en-US" sz="3000" dirty="0">
                <a:latin typeface="Josefin Sans" pitchFamily="2" charset="0"/>
                <a:cs typeface="Arial"/>
              </a:rPr>
              <a:t> </a:t>
            </a:r>
            <a:r>
              <a:rPr lang="en-US" sz="3000" dirty="0" err="1">
                <a:latin typeface="Josefin Sans" pitchFamily="2" charset="0"/>
                <a:cs typeface="Arial"/>
              </a:rPr>
              <a:t>trước</a:t>
            </a:r>
            <a:r>
              <a:rPr lang="en-US" sz="3000" dirty="0">
                <a:latin typeface="Josefin Sans" pitchFamily="2" charset="0"/>
                <a:cs typeface="Arial"/>
              </a:rPr>
              <a:t>. </a:t>
            </a:r>
            <a:endParaRPr lang="en-US" sz="3000" dirty="0">
              <a:latin typeface="Josefin Sans" pitchFamily="2" charset="0"/>
              <a:cs typeface="Arial" panose="020B0604020202020204" pitchFamily="34" charset="0"/>
            </a:endParaRP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459DFB4A-9391-5F93-CAFD-4D819ACBBE77}"/>
              </a:ext>
            </a:extLst>
          </p:cNvPr>
          <p:cNvSpPr txBox="1"/>
          <p:nvPr/>
        </p:nvSpPr>
        <p:spPr>
          <a:xfrm>
            <a:off x="1905000" y="7889726"/>
            <a:ext cx="7800975" cy="38456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latin typeface="Josefin Sans" pitchFamily="2" charset="0"/>
                <a:cs typeface="Arial"/>
              </a:rPr>
              <a:t>Hình </a:t>
            </a:r>
            <a:r>
              <a:rPr lang="en-US" sz="2500" dirty="0" err="1">
                <a:latin typeface="Josefin Sans" pitchFamily="2" charset="0"/>
                <a:cs typeface="Arial"/>
              </a:rPr>
              <a:t>ảnh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minh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họa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cho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b="1" dirty="0" err="1">
                <a:latin typeface="Josefin Sans" pitchFamily="2" charset="0"/>
                <a:cs typeface="Arial"/>
              </a:rPr>
              <a:t>phép</a:t>
            </a:r>
            <a:r>
              <a:rPr lang="en-US" sz="2500" b="1" dirty="0">
                <a:latin typeface="Josefin Sans" pitchFamily="2" charset="0"/>
                <a:cs typeface="Arial"/>
              </a:rPr>
              <a:t> NMS</a:t>
            </a:r>
            <a:r>
              <a:rPr lang="en-US" sz="2500" dirty="0">
                <a:latin typeface="Josefin Sans" pitchFamily="2" charset="0"/>
                <a:cs typeface="Arial"/>
              </a:rPr>
              <a:t>, </a:t>
            </a:r>
            <a:r>
              <a:rPr lang="en-US" sz="2500" dirty="0" err="1">
                <a:latin typeface="Josefin Sans" pitchFamily="2" charset="0"/>
                <a:cs typeface="Arial"/>
              </a:rPr>
              <a:t>những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br>
              <a:rPr lang="en-US" sz="2500" dirty="0">
                <a:latin typeface="Josefin Sans" pitchFamily="2" charset="0"/>
                <a:cs typeface="Arial"/>
              </a:rPr>
            </a:br>
            <a:r>
              <a:rPr lang="en-US" sz="2500" dirty="0">
                <a:latin typeface="Josefin Sans" pitchFamily="2" charset="0"/>
                <a:cs typeface="Arial"/>
              </a:rPr>
              <a:t>box </a:t>
            </a:r>
            <a:r>
              <a:rPr lang="en-US" sz="2500" dirty="0" err="1">
                <a:latin typeface="Josefin Sans" pitchFamily="2" charset="0"/>
                <a:cs typeface="Arial"/>
              </a:rPr>
              <a:t>bị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trùng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nhau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sẽ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bị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loại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bỏ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và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giữ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lại</a:t>
            </a:r>
            <a:r>
              <a:rPr lang="en-US" sz="2500" dirty="0">
                <a:latin typeface="Josefin Sans" pitchFamily="2" charset="0"/>
                <a:cs typeface="Arial"/>
              </a:rPr>
              <a:t> 1 </a:t>
            </a:r>
            <a:br>
              <a:rPr lang="en-US" sz="2500" dirty="0">
                <a:latin typeface="Josefin Sans" pitchFamily="2" charset="0"/>
                <a:cs typeface="Arial"/>
              </a:rPr>
            </a:br>
            <a:r>
              <a:rPr lang="en-US" sz="2500" dirty="0">
                <a:latin typeface="Josefin Sans" pitchFamily="2" charset="0"/>
                <a:cs typeface="Arial"/>
              </a:rPr>
              <a:t>box </a:t>
            </a:r>
            <a:r>
              <a:rPr lang="en-US" sz="2500" dirty="0" err="1">
                <a:latin typeface="Josefin Sans" pitchFamily="2" charset="0"/>
                <a:cs typeface="Arial"/>
              </a:rPr>
              <a:t>có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mức</a:t>
            </a:r>
            <a:r>
              <a:rPr lang="en-US" sz="2500" dirty="0">
                <a:latin typeface="Josefin Sans" pitchFamily="2" charset="0"/>
                <a:cs typeface="Arial"/>
              </a:rPr>
              <a:t> confident </a:t>
            </a:r>
            <a:r>
              <a:rPr lang="en-US" sz="2500" dirty="0" err="1">
                <a:latin typeface="Josefin Sans" pitchFamily="2" charset="0"/>
                <a:cs typeface="Arial"/>
              </a:rPr>
              <a:t>cao</a:t>
            </a:r>
            <a:r>
              <a:rPr lang="en-US" sz="2500" dirty="0">
                <a:latin typeface="Josefin Sans" pitchFamily="2" charset="0"/>
                <a:cs typeface="Arial"/>
              </a:rPr>
              <a:t> </a:t>
            </a:r>
            <a:r>
              <a:rPr lang="en-US" sz="2500" dirty="0" err="1">
                <a:latin typeface="Josefin Sans" pitchFamily="2" charset="0"/>
                <a:cs typeface="Arial"/>
              </a:rPr>
              <a:t>nhất</a:t>
            </a:r>
            <a:r>
              <a:rPr lang="en-US" sz="2500" dirty="0">
                <a:latin typeface="Josefin Sans" pitchFamily="2" charset="0"/>
                <a:cs typeface="Arial"/>
              </a:rPr>
              <a:t>. </a:t>
            </a:r>
            <a:r>
              <a:rPr lang="en-US" sz="2500" dirty="0" err="1">
                <a:latin typeface="Josefin Sans" pitchFamily="2" charset="0"/>
                <a:cs typeface="Arial"/>
              </a:rPr>
              <a:t>Nguồn</a:t>
            </a:r>
            <a:r>
              <a:rPr lang="en-US" sz="2500" dirty="0">
                <a:latin typeface="Josefin Sans" pitchFamily="2" charset="0"/>
                <a:cs typeface="Arial"/>
              </a:rPr>
              <a:t>:</a:t>
            </a:r>
            <a:br>
              <a:rPr lang="en-US" sz="2500" dirty="0">
                <a:latin typeface="Josefin Sans" pitchFamily="2" charset="0"/>
                <a:cs typeface="Arial"/>
              </a:rPr>
            </a:br>
            <a:r>
              <a:rPr lang="en-US" sz="2500" dirty="0">
                <a:latin typeface="Josefin Sans" pitchFamily="2" charset="0"/>
                <a:cs typeface="Arial"/>
              </a:rPr>
              <a:t>https://pyimagesearch.com/2015/02/16/</a:t>
            </a:r>
            <a:br>
              <a:rPr lang="en-US" sz="2500" dirty="0">
                <a:latin typeface="Josefin Sans" pitchFamily="2" charset="0"/>
                <a:cs typeface="Arial"/>
              </a:rPr>
            </a:br>
            <a:r>
              <a:rPr lang="en-US" sz="2500" dirty="0">
                <a:latin typeface="Josefin Sans" pitchFamily="2" charset="0"/>
                <a:cs typeface="Arial"/>
              </a:rPr>
              <a:t>faster-non-maximum-suppression-python/</a:t>
            </a:r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96D533CD-8264-634F-2324-509F95AEEEF7}"/>
              </a:ext>
            </a:extLst>
          </p:cNvPr>
          <p:cNvSpPr txBox="1"/>
          <p:nvPr/>
        </p:nvSpPr>
        <p:spPr>
          <a:xfrm>
            <a:off x="20853" y="9047931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17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111980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2"/>
          <p:cNvSpPr txBox="1"/>
          <p:nvPr/>
        </p:nvSpPr>
        <p:spPr>
          <a:xfrm>
            <a:off x="520700" y="2558967"/>
            <a:ext cx="14719300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Bước 2: R</a:t>
            </a: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</a:rPr>
              <a:t>-Net (</a:t>
            </a:r>
            <a:r>
              <a:rPr lang="en-US" altLang="en-US" sz="5000" b="1" dirty="0">
                <a:solidFill>
                  <a:srgbClr val="000000"/>
                </a:solidFill>
                <a:latin typeface="Josefin Sans" pitchFamily="2" charset="0"/>
              </a:rPr>
              <a:t>Refine</a:t>
            </a: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</a:rPr>
              <a:t> Network)</a:t>
            </a:r>
            <a:r>
              <a:rPr lang="en-US" sz="5000" b="1" dirty="0">
                <a:solidFill>
                  <a:srgbClr val="000000"/>
                </a:solidFill>
                <a:latin typeface="Josefin Sans" pitchFamily="2" charset="0"/>
              </a:rPr>
              <a:t>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0" y="3368252"/>
            <a:ext cx="16518340" cy="46710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err="1">
                <a:latin typeface="Josefin Sans" pitchFamily="2" charset="0"/>
                <a:cs typeface="Arial"/>
              </a:rPr>
              <a:t>Mạng</a:t>
            </a:r>
            <a:r>
              <a:rPr lang="en-US" sz="2700" dirty="0">
                <a:latin typeface="Josefin Sans" pitchFamily="2" charset="0"/>
                <a:cs typeface="Arial"/>
              </a:rPr>
              <a:t> R (R-Net) </a:t>
            </a:r>
            <a:r>
              <a:rPr lang="en-US" sz="2700" dirty="0" err="1">
                <a:latin typeface="Josefin Sans" pitchFamily="2" charset="0"/>
                <a:cs typeface="Arial"/>
              </a:rPr>
              <a:t>thực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hiện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các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bước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như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mạng</a:t>
            </a:r>
            <a:r>
              <a:rPr lang="en-US" sz="2700" dirty="0">
                <a:latin typeface="Josefin Sans" pitchFamily="2" charset="0"/>
                <a:cs typeface="Arial"/>
              </a:rPr>
              <a:t> P</a:t>
            </a:r>
            <a:r>
              <a:rPr lang="vi-VN" altLang="en-US" sz="2700" dirty="0">
                <a:latin typeface="Josefin Sans" pitchFamily="2" charset="0"/>
                <a:cs typeface="Arial"/>
              </a:rPr>
              <a:t>-</a:t>
            </a:r>
            <a:r>
              <a:rPr lang="vi-VN" altLang="en-US" sz="2700" dirty="0" err="1">
                <a:latin typeface="Josefin Sans" pitchFamily="2" charset="0"/>
                <a:cs typeface="Arial"/>
              </a:rPr>
              <a:t>Net</a:t>
            </a:r>
            <a:r>
              <a:rPr lang="en-US" sz="2700" dirty="0">
                <a:latin typeface="Josefin Sans" pitchFamily="2" charset="0"/>
                <a:cs typeface="Arial"/>
              </a:rPr>
              <a:t>. Tuy </a:t>
            </a:r>
            <a:r>
              <a:rPr lang="en-US" sz="2700" dirty="0" err="1">
                <a:latin typeface="Josefin Sans" pitchFamily="2" charset="0"/>
                <a:cs typeface="Arial"/>
              </a:rPr>
              <a:t>nhiên</a:t>
            </a:r>
            <a:r>
              <a:rPr lang="en-US" sz="2700" dirty="0">
                <a:latin typeface="Josefin Sans" pitchFamily="2" charset="0"/>
                <a:cs typeface="Arial"/>
              </a:rPr>
              <a:t>, </a:t>
            </a:r>
            <a:r>
              <a:rPr lang="en-US" sz="2700" dirty="0" err="1">
                <a:latin typeface="Josefin Sans" pitchFamily="2" charset="0"/>
                <a:cs typeface="Arial"/>
              </a:rPr>
              <a:t>mạng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còn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sử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dụng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một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phương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pháp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tên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là</a:t>
            </a:r>
            <a:r>
              <a:rPr lang="en-US" sz="2700" dirty="0">
                <a:latin typeface="Josefin Sans" pitchFamily="2" charset="0"/>
                <a:cs typeface="Arial"/>
              </a:rPr>
              <a:t> padding, </a:t>
            </a:r>
            <a:r>
              <a:rPr lang="en-US" sz="2700" dirty="0" err="1">
                <a:latin typeface="Josefin Sans" pitchFamily="2" charset="0"/>
                <a:cs typeface="Arial"/>
              </a:rPr>
              <a:t>nhằm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thực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hiện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việc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chèn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thêm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các</a:t>
            </a:r>
            <a:r>
              <a:rPr lang="en-US" sz="2700" dirty="0">
                <a:latin typeface="Josefin Sans" pitchFamily="2" charset="0"/>
                <a:cs typeface="Arial"/>
              </a:rPr>
              <a:t> zero-pixels </a:t>
            </a:r>
            <a:r>
              <a:rPr lang="en-US" sz="2700" dirty="0" err="1">
                <a:latin typeface="Josefin Sans" pitchFamily="2" charset="0"/>
                <a:cs typeface="Arial"/>
              </a:rPr>
              <a:t>vào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các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phần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thiếu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của</a:t>
            </a:r>
            <a:r>
              <a:rPr lang="en-US" sz="2700" dirty="0">
                <a:latin typeface="Josefin Sans" pitchFamily="2" charset="0"/>
                <a:cs typeface="Arial"/>
              </a:rPr>
              <a:t> bounding box </a:t>
            </a:r>
            <a:r>
              <a:rPr lang="en-US" sz="2700" dirty="0" err="1">
                <a:latin typeface="Josefin Sans" pitchFamily="2" charset="0"/>
                <a:cs typeface="Arial"/>
              </a:rPr>
              <a:t>nếu</a:t>
            </a:r>
            <a:r>
              <a:rPr lang="en-US" sz="2700" dirty="0">
                <a:latin typeface="Josefin Sans" pitchFamily="2" charset="0"/>
                <a:cs typeface="Arial"/>
              </a:rPr>
              <a:t> bounding box </a:t>
            </a:r>
            <a:r>
              <a:rPr lang="en-US" sz="2700" dirty="0" err="1">
                <a:latin typeface="Josefin Sans" pitchFamily="2" charset="0"/>
                <a:cs typeface="Arial"/>
              </a:rPr>
              <a:t>bị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vượt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quá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biên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của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ảnh</a:t>
            </a:r>
            <a:r>
              <a:rPr lang="vi-VN" altLang="en-US" sz="2700" dirty="0">
                <a:latin typeface="Josefin Sans" pitchFamily="2" charset="0"/>
                <a:cs typeface="Arial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2700" dirty="0">
                <a:latin typeface="Josefin Sans" pitchFamily="2" charset="0"/>
                <a:cs typeface="Arial"/>
                <a:sym typeface="+mn-ea"/>
              </a:rPr>
              <a:t>Tất cả các bounding box lúc này sẽ được resize về kích thước 24×24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.</a:t>
            </a:r>
            <a:endParaRPr lang="vi-VN" altLang="en-US" sz="2700" dirty="0">
              <a:latin typeface="Josefin Sans" pitchFamily="2" charset="0"/>
              <a:cs typeface="Arial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8393" y="5450352"/>
            <a:ext cx="11999407" cy="448856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Group 25"/>
          <p:cNvGrpSpPr/>
          <p:nvPr/>
        </p:nvGrpSpPr>
        <p:grpSpPr>
          <a:xfrm>
            <a:off x="15659286" y="-93"/>
            <a:ext cx="2977778" cy="2578770"/>
            <a:chOff x="0" y="0"/>
            <a:chExt cx="3619627" cy="3134614"/>
          </a:xfrm>
        </p:grpSpPr>
        <p:sp>
          <p:nvSpPr>
            <p:cNvPr id="9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29"/>
          <p:cNvGrpSpPr/>
          <p:nvPr/>
        </p:nvGrpSpPr>
        <p:grpSpPr>
          <a:xfrm>
            <a:off x="13258544" y="-875508"/>
            <a:ext cx="2481390" cy="2148895"/>
            <a:chOff x="0" y="0"/>
            <a:chExt cx="3619627" cy="3134614"/>
          </a:xfrm>
        </p:grpSpPr>
        <p:sp>
          <p:nvSpPr>
            <p:cNvPr id="34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 Box 24">
            <a:extLst>
              <a:ext uri="{FF2B5EF4-FFF2-40B4-BE49-F238E27FC236}">
                <a16:creationId xmlns:a16="http://schemas.microsoft.com/office/drawing/2014/main" id="{95762B42-836B-D241-AF7E-955895ED08AD}"/>
              </a:ext>
            </a:extLst>
          </p:cNvPr>
          <p:cNvSpPr txBox="1"/>
          <p:nvPr/>
        </p:nvSpPr>
        <p:spPr>
          <a:xfrm>
            <a:off x="3850" y="627334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Multi-task Cascaded </a:t>
            </a:r>
            <a:b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</a:b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Convolutional Networks (MTCNN)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4F318-399E-BC4A-1418-BE524EDB8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5457972"/>
            <a:ext cx="3673158" cy="4488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0D2E0-36F6-D255-2B2C-AA3EC8C97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" y="3374224"/>
            <a:ext cx="16883380" cy="5379509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21D28E5-6A16-A104-5E61-6E5780C0EB4D}"/>
              </a:ext>
            </a:extLst>
          </p:cNvPr>
          <p:cNvSpPr txBox="1"/>
          <p:nvPr/>
        </p:nvSpPr>
        <p:spPr>
          <a:xfrm>
            <a:off x="7315200" y="8059892"/>
            <a:ext cx="14719300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altLang="en-US" sz="3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Josefin Sans" pitchFamily="2" charset="0"/>
                <a:sym typeface="+mn-ea"/>
              </a:rPr>
              <a:t>Nguồn</a:t>
            </a:r>
            <a:r>
              <a:rPr lang="en-US" altLang="en-US" sz="3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 [16]</a:t>
            </a:r>
            <a:endParaRPr lang="en-US" sz="3000" b="1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70E506EF-1DCA-81CE-AD81-707FF8669681}"/>
              </a:ext>
            </a:extLst>
          </p:cNvPr>
          <p:cNvSpPr txBox="1"/>
          <p:nvPr/>
        </p:nvSpPr>
        <p:spPr>
          <a:xfrm>
            <a:off x="17093649" y="9105900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18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2"/>
          <p:cNvSpPr txBox="1"/>
          <p:nvPr/>
        </p:nvSpPr>
        <p:spPr>
          <a:xfrm>
            <a:off x="520700" y="2558967"/>
            <a:ext cx="14719300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Bước </a:t>
            </a:r>
            <a:r>
              <a:rPr lang="en-US" altLang="en-US" sz="5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3</a:t>
            </a: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 : </a:t>
            </a:r>
            <a:r>
              <a:rPr lang="en-US" altLang="en-US" sz="5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O</a:t>
            </a: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</a:rPr>
              <a:t>-Net (</a:t>
            </a:r>
            <a:r>
              <a:rPr lang="en-US" altLang="en-US" sz="5000" b="1" dirty="0">
                <a:solidFill>
                  <a:srgbClr val="000000"/>
                </a:solidFill>
                <a:latin typeface="Josefin Sans" pitchFamily="2" charset="0"/>
              </a:rPr>
              <a:t>Output</a:t>
            </a:r>
            <a:r>
              <a:rPr lang="vi-VN" altLang="en-US" sz="5000" b="1" dirty="0">
                <a:solidFill>
                  <a:srgbClr val="000000"/>
                </a:solidFill>
                <a:latin typeface="Josefin Sans" pitchFamily="2" charset="0"/>
              </a:rPr>
              <a:t> Network)</a:t>
            </a:r>
            <a:r>
              <a:rPr lang="en-US" sz="5000" b="1" dirty="0">
                <a:solidFill>
                  <a:srgbClr val="000000"/>
                </a:solidFill>
                <a:latin typeface="Josefin Sans" pitchFamily="2" charset="0"/>
              </a:rPr>
              <a:t>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7060" y="3368252"/>
            <a:ext cx="16518340" cy="46710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err="1">
                <a:latin typeface="Josefin Sans" pitchFamily="2" charset="0"/>
                <a:cs typeface="Arial"/>
              </a:rPr>
              <a:t>Mạng</a:t>
            </a:r>
            <a:r>
              <a:rPr lang="en-US" sz="2700" dirty="0">
                <a:latin typeface="Josefin Sans" pitchFamily="2" charset="0"/>
                <a:cs typeface="Arial"/>
              </a:rPr>
              <a:t> O (O-Net) </a:t>
            </a:r>
            <a:r>
              <a:rPr lang="en-US" sz="2700" dirty="0" err="1">
                <a:latin typeface="Josefin Sans" pitchFamily="2" charset="0"/>
                <a:cs typeface="Arial"/>
              </a:rPr>
              <a:t>thực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hiện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các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bước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như</a:t>
            </a:r>
            <a:r>
              <a:rPr lang="en-US" sz="2700" dirty="0">
                <a:latin typeface="Josefin Sans" pitchFamily="2" charset="0"/>
                <a:cs typeface="Arial"/>
              </a:rPr>
              <a:t> </a:t>
            </a:r>
            <a:r>
              <a:rPr lang="en-US" sz="2700" dirty="0" err="1">
                <a:latin typeface="Josefin Sans" pitchFamily="2" charset="0"/>
                <a:cs typeface="Arial"/>
              </a:rPr>
              <a:t>mạng</a:t>
            </a:r>
            <a:r>
              <a:rPr lang="en-US" sz="2700" dirty="0">
                <a:latin typeface="Josefin Sans" pitchFamily="2" charset="0"/>
                <a:cs typeface="Arial"/>
              </a:rPr>
              <a:t> R</a:t>
            </a:r>
            <a:r>
              <a:rPr lang="vi-VN" altLang="en-US" sz="2700" dirty="0">
                <a:latin typeface="Josefin Sans" pitchFamily="2" charset="0"/>
                <a:cs typeface="Arial"/>
              </a:rPr>
              <a:t>-Net</a:t>
            </a:r>
            <a:r>
              <a:rPr lang="en-US" sz="2700" dirty="0">
                <a:latin typeface="Josefin Sans" pitchFamily="2" charset="0"/>
                <a:cs typeface="Arial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2700" dirty="0">
                <a:latin typeface="Josefin Sans" pitchFamily="2" charset="0"/>
                <a:cs typeface="Arial"/>
                <a:sym typeface="+mn-ea"/>
              </a:rPr>
              <a:t>Tất cả các bounding box lúc này sẽ được resize về kích thước 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48x48.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Kết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quả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đầu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ra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lúc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này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không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còn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chỉ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là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toạ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độ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của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các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box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nữa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mà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trả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về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3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giá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trị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: 4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toạ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độ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bounding box,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toạ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độ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5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điểm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trên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landmark,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và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điểm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confident </a:t>
            </a:r>
            <a:r>
              <a:rPr lang="en-US" altLang="en-US" sz="2700" dirty="0" err="1">
                <a:latin typeface="Josefin Sans" pitchFamily="2" charset="0"/>
                <a:cs typeface="Arial"/>
                <a:sym typeface="+mn-ea"/>
              </a:rPr>
              <a:t>của</a:t>
            </a:r>
            <a:r>
              <a:rPr lang="en-US" altLang="en-US" sz="2700" dirty="0">
                <a:latin typeface="Josefin Sans" pitchFamily="2" charset="0"/>
                <a:cs typeface="Arial"/>
                <a:sym typeface="+mn-ea"/>
              </a:rPr>
              <a:t> box.</a:t>
            </a:r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  <a:p>
            <a:endParaRPr lang="vi-VN" altLang="en-US" sz="2700" dirty="0">
              <a:latin typeface="Josefin Sans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25"/>
          <p:cNvGrpSpPr/>
          <p:nvPr/>
        </p:nvGrpSpPr>
        <p:grpSpPr>
          <a:xfrm>
            <a:off x="15659286" y="-93"/>
            <a:ext cx="2977778" cy="2578770"/>
            <a:chOff x="0" y="0"/>
            <a:chExt cx="3619627" cy="3134614"/>
          </a:xfrm>
        </p:grpSpPr>
        <p:sp>
          <p:nvSpPr>
            <p:cNvPr id="9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29"/>
          <p:cNvGrpSpPr/>
          <p:nvPr/>
        </p:nvGrpSpPr>
        <p:grpSpPr>
          <a:xfrm>
            <a:off x="13258544" y="-875508"/>
            <a:ext cx="2481390" cy="2148895"/>
            <a:chOff x="0" y="0"/>
            <a:chExt cx="3619627" cy="3134614"/>
          </a:xfrm>
        </p:grpSpPr>
        <p:sp>
          <p:nvSpPr>
            <p:cNvPr id="34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 Box 24">
            <a:extLst>
              <a:ext uri="{FF2B5EF4-FFF2-40B4-BE49-F238E27FC236}">
                <a16:creationId xmlns:a16="http://schemas.microsoft.com/office/drawing/2014/main" id="{95762B42-836B-D241-AF7E-955895ED08AD}"/>
              </a:ext>
            </a:extLst>
          </p:cNvPr>
          <p:cNvSpPr txBox="1"/>
          <p:nvPr/>
        </p:nvSpPr>
        <p:spPr>
          <a:xfrm>
            <a:off x="3850" y="627334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Multi-task Cascaded </a:t>
            </a:r>
            <a:b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</a:b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Convolutional Networks (MTCNN)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F7609-6E6C-9C74-EA90-A770378E9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" y="5166360"/>
            <a:ext cx="17419246" cy="3767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C4DAB-08C4-6245-5DE0-F593F2E7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4" y="4342300"/>
            <a:ext cx="16116191" cy="5062264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96DAA4E8-3268-DD1B-F888-2DD42BD0F9AC}"/>
              </a:ext>
            </a:extLst>
          </p:cNvPr>
          <p:cNvSpPr txBox="1"/>
          <p:nvPr/>
        </p:nvSpPr>
        <p:spPr>
          <a:xfrm>
            <a:off x="7315200" y="8743331"/>
            <a:ext cx="14719300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altLang="en-US" sz="3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Josefin Sans" pitchFamily="2" charset="0"/>
                <a:sym typeface="+mn-ea"/>
              </a:rPr>
              <a:t>Nguồn</a:t>
            </a:r>
            <a:r>
              <a:rPr lang="en-US" altLang="en-US" sz="3000" b="1" dirty="0">
                <a:solidFill>
                  <a:srgbClr val="000000"/>
                </a:solidFill>
                <a:latin typeface="Josefin Sans" pitchFamily="2" charset="0"/>
                <a:sym typeface="+mn-ea"/>
              </a:rPr>
              <a:t> [16]</a:t>
            </a:r>
            <a:endParaRPr lang="en-US" sz="3000" b="1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6ED82A21-B057-E5B4-69DD-6CA9E11C98C0}"/>
              </a:ext>
            </a:extLst>
          </p:cNvPr>
          <p:cNvSpPr txBox="1"/>
          <p:nvPr/>
        </p:nvSpPr>
        <p:spPr>
          <a:xfrm>
            <a:off x="20853" y="9047931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19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159311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910426" y="1264805"/>
            <a:ext cx="1911600" cy="15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910426" y="2442997"/>
            <a:ext cx="5947574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b="1" dirty="0">
                <a:latin typeface="Josefin Sans"/>
                <a:ea typeface="Josefin Sans"/>
                <a:cs typeface="Josefin Sans"/>
                <a:sym typeface="Josefin Sans"/>
              </a:rPr>
              <a:t>Chuẩn bị Slide và Latex</a:t>
            </a:r>
            <a:endParaRPr sz="28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10426" y="3028509"/>
            <a:ext cx="4271174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Chính: </a:t>
            </a:r>
            <a:r>
              <a:rPr lang="en" sz="2800" dirty="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Nam</a:t>
            </a:r>
            <a:b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Phụ: Huy, Phương, Văn</a:t>
            </a:r>
            <a:endParaRPr sz="2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910426" y="4187740"/>
            <a:ext cx="1911600" cy="15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900722" y="5451916"/>
            <a:ext cx="5537400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b="1" dirty="0">
                <a:latin typeface="Josefin Sans"/>
                <a:ea typeface="Josefin Sans"/>
                <a:cs typeface="Josefin Sans"/>
                <a:sym typeface="Josefin Sans"/>
              </a:rPr>
              <a:t>Cài đặt DEMO</a:t>
            </a:r>
            <a:endParaRPr sz="28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447826" y="1177975"/>
            <a:ext cx="1911600" cy="15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447826" y="2402873"/>
            <a:ext cx="5537400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b="1" dirty="0">
                <a:latin typeface="Josefin Sans"/>
                <a:ea typeface="Josefin Sans"/>
                <a:cs typeface="Josefin Sans"/>
                <a:sym typeface="Josefin Sans"/>
              </a:rPr>
              <a:t>Thu thập, tiền xử lí dữ liệu</a:t>
            </a:r>
            <a:endParaRPr sz="28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447826" y="3025034"/>
            <a:ext cx="4236640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Chính: </a:t>
            </a:r>
            <a:r>
              <a:rPr lang="en" sz="2800" dirty="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Văn</a:t>
            </a:r>
            <a:b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Phụ: Huy, Nhật, Đỗ</a:t>
            </a:r>
            <a:endParaRPr sz="2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447826" y="4176144"/>
            <a:ext cx="1911600" cy="15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438122" y="5335728"/>
            <a:ext cx="5537400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b="1" dirty="0">
                <a:latin typeface="Josefin Sans"/>
                <a:ea typeface="Josefin Sans"/>
                <a:cs typeface="Josefin Sans"/>
                <a:sym typeface="Josefin Sans"/>
              </a:rPr>
              <a:t>Kiểm thử, đánh giá</a:t>
            </a:r>
            <a:endParaRPr sz="28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2185892" y="1177975"/>
            <a:ext cx="1911600" cy="15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12243888" y="2355613"/>
            <a:ext cx="5537400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b="1" dirty="0">
                <a:latin typeface="Josefin Sans"/>
                <a:ea typeface="Josefin Sans"/>
                <a:cs typeface="Josefin Sans"/>
                <a:sym typeface="Josefin Sans"/>
              </a:rPr>
              <a:t>Nghiên cứu mô hình</a:t>
            </a:r>
            <a:endParaRPr sz="28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12185892" y="3032896"/>
            <a:ext cx="4581600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Chính: </a:t>
            </a:r>
            <a:r>
              <a:rPr lang="en" sz="2800" dirty="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Nam</a:t>
            </a:r>
          </a:p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Phụ: Đỗ, Huy, Nhật</a:t>
            </a:r>
            <a:endParaRPr sz="2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12185892" y="4187740"/>
            <a:ext cx="1911600" cy="15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12175953" y="5285439"/>
            <a:ext cx="5537400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b="1" dirty="0">
                <a:latin typeface="Josefin Sans"/>
                <a:ea typeface="Josefin Sans"/>
                <a:cs typeface="Josefin Sans"/>
                <a:sym typeface="Josefin Sans"/>
              </a:rPr>
              <a:t>Cải tiến Mô hình và Kết quả</a:t>
            </a:r>
            <a:endParaRPr sz="28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" name="Google Shape;81;p14">
            <a:extLst>
              <a:ext uri="{FF2B5EF4-FFF2-40B4-BE49-F238E27FC236}">
                <a16:creationId xmlns:a16="http://schemas.microsoft.com/office/drawing/2014/main" id="{00DCDDEB-5B1B-D3D5-653E-E22664E884DD}"/>
              </a:ext>
            </a:extLst>
          </p:cNvPr>
          <p:cNvSpPr txBox="1"/>
          <p:nvPr/>
        </p:nvSpPr>
        <p:spPr>
          <a:xfrm>
            <a:off x="12185892" y="5987117"/>
            <a:ext cx="4099200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Chính: </a:t>
            </a:r>
            <a:r>
              <a:rPr lang="en" sz="2800" dirty="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Phương</a:t>
            </a:r>
          </a:p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Phụ: Đỗ, Nam, Nhật</a:t>
            </a:r>
            <a:endParaRPr sz="2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" name="Google Shape;81;p14">
            <a:extLst>
              <a:ext uri="{FF2B5EF4-FFF2-40B4-BE49-F238E27FC236}">
                <a16:creationId xmlns:a16="http://schemas.microsoft.com/office/drawing/2014/main" id="{246BDD57-69DB-DDEC-9A71-589BBEC121E6}"/>
              </a:ext>
            </a:extLst>
          </p:cNvPr>
          <p:cNvSpPr txBox="1"/>
          <p:nvPr/>
        </p:nvSpPr>
        <p:spPr>
          <a:xfrm>
            <a:off x="910426" y="6246736"/>
            <a:ext cx="4271174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Chính: </a:t>
            </a:r>
            <a:r>
              <a:rPr lang="en" sz="2800" dirty="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Đỗ</a:t>
            </a:r>
          </a:p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Phụ: Phương, Nhật, Văn</a:t>
            </a:r>
            <a:endParaRPr sz="2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" name="Google Shape;81;p14">
            <a:extLst>
              <a:ext uri="{FF2B5EF4-FFF2-40B4-BE49-F238E27FC236}">
                <a16:creationId xmlns:a16="http://schemas.microsoft.com/office/drawing/2014/main" id="{9F22FAD0-2D6E-7AEC-DE60-E138BDBFC079}"/>
              </a:ext>
            </a:extLst>
          </p:cNvPr>
          <p:cNvSpPr txBox="1"/>
          <p:nvPr/>
        </p:nvSpPr>
        <p:spPr>
          <a:xfrm>
            <a:off x="6447826" y="6055938"/>
            <a:ext cx="4905974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Chính: </a:t>
            </a:r>
            <a:r>
              <a:rPr lang="en" sz="2800" dirty="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Nhật</a:t>
            </a:r>
          </a:p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Phụ: Nam, Đỗ, Văn, Phương</a:t>
            </a:r>
            <a:endParaRPr sz="2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" name="Google Shape;72;p14">
            <a:extLst>
              <a:ext uri="{FF2B5EF4-FFF2-40B4-BE49-F238E27FC236}">
                <a16:creationId xmlns:a16="http://schemas.microsoft.com/office/drawing/2014/main" id="{D0BDFD99-2B86-5CC5-7564-EEB405D203B2}"/>
              </a:ext>
            </a:extLst>
          </p:cNvPr>
          <p:cNvSpPr txBox="1"/>
          <p:nvPr/>
        </p:nvSpPr>
        <p:spPr>
          <a:xfrm>
            <a:off x="0" y="1"/>
            <a:ext cx="18288000" cy="98482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2">
            <a:schemeClr val="dk2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en-US" sz="4000" dirty="0">
                <a:latin typeface="Josefin Sans"/>
                <a:ea typeface="Josefin Sans"/>
                <a:cs typeface="Josefin Sans"/>
                <a:sym typeface="Josefin Sans"/>
              </a:rPr>
              <a:t>BẢNG PHÂN CHIA CÔNG VIỆC</a:t>
            </a: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74DE8821-799B-F21D-F301-C054AE112865}"/>
              </a:ext>
            </a:extLst>
          </p:cNvPr>
          <p:cNvSpPr txBox="1"/>
          <p:nvPr/>
        </p:nvSpPr>
        <p:spPr>
          <a:xfrm>
            <a:off x="16767492" y="9039584"/>
            <a:ext cx="1911600" cy="15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" name="Google Shape;69;p14">
            <a:extLst>
              <a:ext uri="{FF2B5EF4-FFF2-40B4-BE49-F238E27FC236}">
                <a16:creationId xmlns:a16="http://schemas.microsoft.com/office/drawing/2014/main" id="{D9157CD6-F735-F968-0568-DCF0464A4F41}"/>
              </a:ext>
            </a:extLst>
          </p:cNvPr>
          <p:cNvSpPr txBox="1"/>
          <p:nvPr/>
        </p:nvSpPr>
        <p:spPr>
          <a:xfrm>
            <a:off x="900722" y="7183150"/>
            <a:ext cx="1911600" cy="15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07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A3A7B683-3B1D-71F0-D612-35B89E089919}"/>
              </a:ext>
            </a:extLst>
          </p:cNvPr>
          <p:cNvSpPr txBox="1"/>
          <p:nvPr/>
        </p:nvSpPr>
        <p:spPr>
          <a:xfrm>
            <a:off x="6447826" y="7166497"/>
            <a:ext cx="1911600" cy="15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08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Google Shape;70;p14">
            <a:extLst>
              <a:ext uri="{FF2B5EF4-FFF2-40B4-BE49-F238E27FC236}">
                <a16:creationId xmlns:a16="http://schemas.microsoft.com/office/drawing/2014/main" id="{515BCF5D-F0C7-9333-9F04-E7481429E309}"/>
              </a:ext>
            </a:extLst>
          </p:cNvPr>
          <p:cNvSpPr txBox="1"/>
          <p:nvPr/>
        </p:nvSpPr>
        <p:spPr>
          <a:xfrm>
            <a:off x="900722" y="8374851"/>
            <a:ext cx="5537400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b="1" dirty="0">
                <a:latin typeface="Josefin Sans"/>
                <a:ea typeface="Josefin Sans"/>
                <a:cs typeface="Josefin Sans"/>
                <a:sym typeface="Josefin Sans"/>
              </a:rPr>
              <a:t>Xây dựng ứng dụng</a:t>
            </a:r>
            <a:endParaRPr sz="28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32519643-2C84-12CB-04A3-B42DE43D5E34}"/>
              </a:ext>
            </a:extLst>
          </p:cNvPr>
          <p:cNvSpPr txBox="1"/>
          <p:nvPr/>
        </p:nvSpPr>
        <p:spPr>
          <a:xfrm>
            <a:off x="6438122" y="8321893"/>
            <a:ext cx="5537400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b="1" dirty="0">
                <a:latin typeface="Josefin Sans"/>
                <a:ea typeface="Josefin Sans"/>
                <a:cs typeface="Josefin Sans"/>
                <a:sym typeface="Josefin Sans"/>
              </a:rPr>
              <a:t>Nghiên cứu cách tiếp cận</a:t>
            </a:r>
            <a:endParaRPr sz="28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" name="Google Shape;81;p14">
            <a:extLst>
              <a:ext uri="{FF2B5EF4-FFF2-40B4-BE49-F238E27FC236}">
                <a16:creationId xmlns:a16="http://schemas.microsoft.com/office/drawing/2014/main" id="{7094CA94-B5B9-A102-5A66-4E1506AEF733}"/>
              </a:ext>
            </a:extLst>
          </p:cNvPr>
          <p:cNvSpPr txBox="1"/>
          <p:nvPr/>
        </p:nvSpPr>
        <p:spPr>
          <a:xfrm>
            <a:off x="911473" y="8900363"/>
            <a:ext cx="4099200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Chính: </a:t>
            </a:r>
            <a:r>
              <a:rPr lang="en" sz="2800" dirty="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Đỗ</a:t>
            </a:r>
          </a:p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Phụ: Văn, Nhật</a:t>
            </a:r>
            <a:endParaRPr sz="2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4" name="Google Shape;81;p14">
            <a:extLst>
              <a:ext uri="{FF2B5EF4-FFF2-40B4-BE49-F238E27FC236}">
                <a16:creationId xmlns:a16="http://schemas.microsoft.com/office/drawing/2014/main" id="{45F37152-3AD8-9193-9D7F-D733D9D78CD4}"/>
              </a:ext>
            </a:extLst>
          </p:cNvPr>
          <p:cNvSpPr txBox="1"/>
          <p:nvPr/>
        </p:nvSpPr>
        <p:spPr>
          <a:xfrm>
            <a:off x="6438122" y="8900363"/>
            <a:ext cx="4246344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Chính: </a:t>
            </a:r>
            <a:r>
              <a:rPr lang="en" sz="2800" dirty="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Nam</a:t>
            </a:r>
          </a:p>
          <a:p>
            <a:r>
              <a:rPr lang="en" sz="2800" dirty="0">
                <a:latin typeface="Josefin Sans"/>
                <a:ea typeface="Josefin Sans"/>
                <a:cs typeface="Josefin Sans"/>
                <a:sym typeface="Josefin Sans"/>
              </a:rPr>
              <a:t>Phụ: Huy, Nhật</a:t>
            </a:r>
            <a:endParaRPr sz="2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006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"/>
    </mc:Choice>
    <mc:Fallback xmlns="">
      <p:transition spd="slow" advTm="43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grpSp>
        <p:nvGrpSpPr>
          <p:cNvPr id="31" name="Group 27"/>
          <p:cNvGrpSpPr/>
          <p:nvPr/>
        </p:nvGrpSpPr>
        <p:grpSpPr>
          <a:xfrm rot="17340000">
            <a:off x="12179300" y="-2284730"/>
            <a:ext cx="5050790" cy="4704715"/>
            <a:chOff x="0" y="0"/>
            <a:chExt cx="3619627" cy="3134614"/>
          </a:xfrm>
        </p:grpSpPr>
        <p:sp>
          <p:nvSpPr>
            <p:cNvPr id="32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6" name="Group 25"/>
          <p:cNvGrpSpPr/>
          <p:nvPr/>
        </p:nvGrpSpPr>
        <p:grpSpPr>
          <a:xfrm rot="7320000">
            <a:off x="15890875" y="892810"/>
            <a:ext cx="2381885" cy="1956435"/>
            <a:chOff x="0" y="0"/>
            <a:chExt cx="3619627" cy="3134614"/>
          </a:xfrm>
        </p:grpSpPr>
        <p:sp>
          <p:nvSpPr>
            <p:cNvPr id="9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AEE42C-F178-7CF0-B0FD-52259C1E3B14}"/>
              </a:ext>
            </a:extLst>
          </p:cNvPr>
          <p:cNvSpPr txBox="1"/>
          <p:nvPr/>
        </p:nvSpPr>
        <p:spPr>
          <a:xfrm>
            <a:off x="152400" y="2365178"/>
            <a:ext cx="16338721" cy="60170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vi-VN" sz="3500" b="1" dirty="0">
                <a:latin typeface="Josefin Sans" pitchFamily="2" charset="0"/>
              </a:rPr>
              <a:t>Đầu vào:</a:t>
            </a:r>
            <a:r>
              <a:rPr lang="en-US" sz="3500" b="1">
                <a:latin typeface="Josefin Sans" pitchFamily="2" charset="0"/>
              </a:rPr>
              <a:t> </a:t>
            </a:r>
            <a:r>
              <a:rPr lang="vi-VN" sz="3500">
                <a:latin typeface="Josefin Sans" pitchFamily="2" charset="0"/>
              </a:rPr>
              <a:t>Một </a:t>
            </a:r>
            <a:r>
              <a:rPr lang="vi-VN" sz="3500" dirty="0">
                <a:latin typeface="Josefin Sans" pitchFamily="2" charset="0"/>
              </a:rPr>
              <a:t>ảnh kích thước 160 * 160 pixel</a:t>
            </a:r>
            <a:r>
              <a:rPr lang="en-US" sz="3500" dirty="0">
                <a:latin typeface="Josefin Sans" pitchFamily="2" charset="0"/>
              </a:rPr>
              <a:t>.</a:t>
            </a:r>
            <a:endParaRPr lang="vi-VN" sz="3500" dirty="0" err="1">
              <a:latin typeface="Josefin Sans" pitchFamily="2" charset="0"/>
              <a:cs typeface="Arial"/>
            </a:endParaRPr>
          </a:p>
          <a:p>
            <a:r>
              <a:rPr lang="vi-VN" sz="3500" b="1" dirty="0">
                <a:latin typeface="Josefin Sans" pitchFamily="2" charset="0"/>
              </a:rPr>
              <a:t>Đầu ra: </a:t>
            </a:r>
            <a:r>
              <a:rPr lang="vi-VN" sz="3500" dirty="0">
                <a:latin typeface="Josefin Sans" pitchFamily="2" charset="0"/>
              </a:rPr>
              <a:t>Một vector embedding biểu diễn khuôn </a:t>
            </a:r>
            <a:br>
              <a:rPr lang="en-US" sz="3500" dirty="0">
                <a:latin typeface="Josefin Sans" pitchFamily="2" charset="0"/>
              </a:rPr>
            </a:br>
            <a:r>
              <a:rPr lang="vi-VN" sz="3500" dirty="0">
                <a:latin typeface="Josefin Sans" pitchFamily="2" charset="0"/>
              </a:rPr>
              <a:t>mặt với kích thước 128 chiều, hoặc 512 chiều</a:t>
            </a:r>
            <a:r>
              <a:rPr lang="en-US" sz="3500" dirty="0">
                <a:latin typeface="Josefin Sans" pitchFamily="2" charset="0"/>
              </a:rPr>
              <a:t>.</a:t>
            </a:r>
          </a:p>
          <a:p>
            <a:endParaRPr lang="en-US" sz="3500" dirty="0">
              <a:latin typeface="Josefin Sans" pitchFamily="2" charset="0"/>
            </a:endParaRPr>
          </a:p>
          <a:p>
            <a:endParaRPr lang="en-US" sz="3500" dirty="0">
              <a:latin typeface="Josefin Sans" pitchFamily="2" charset="0"/>
            </a:endParaRPr>
          </a:p>
          <a:p>
            <a:br>
              <a:rPr lang="vi-VN" sz="3500" b="1" dirty="0">
                <a:latin typeface="Josefin Sans" pitchFamily="2" charset="0"/>
              </a:rPr>
            </a:br>
            <a:r>
              <a:rPr lang="vi-VN" sz="3500" b="1" dirty="0" err="1">
                <a:latin typeface="Josefin Sans" pitchFamily="2" charset="0"/>
              </a:rPr>
              <a:t>Loss</a:t>
            </a:r>
            <a:r>
              <a:rPr lang="vi-VN" sz="3500" b="1" dirty="0">
                <a:latin typeface="Josefin Sans" pitchFamily="2" charset="0"/>
              </a:rPr>
              <a:t> </a:t>
            </a:r>
            <a:r>
              <a:rPr lang="vi-VN" sz="3500" b="1" dirty="0" err="1">
                <a:latin typeface="Josefin Sans" pitchFamily="2" charset="0"/>
              </a:rPr>
              <a:t>Function</a:t>
            </a:r>
            <a:r>
              <a:rPr lang="vi-VN" sz="3500" dirty="0">
                <a:latin typeface="Josefin Sans" pitchFamily="2" charset="0"/>
              </a:rPr>
              <a:t>: </a:t>
            </a:r>
            <a:r>
              <a:rPr lang="vi-VN" sz="3500" b="0" i="0" dirty="0">
                <a:solidFill>
                  <a:srgbClr val="333333"/>
                </a:solidFill>
                <a:effectLst/>
                <a:latin typeface="Josefin Sans" pitchFamily="2" charset="0"/>
              </a:rPr>
              <a:t>Sử dụng </a:t>
            </a:r>
            <a:r>
              <a:rPr lang="vi-VN" sz="3500" b="0" i="0" dirty="0" err="1">
                <a:solidFill>
                  <a:srgbClr val="333333"/>
                </a:solidFill>
                <a:effectLst/>
                <a:latin typeface="Josefin Sans" pitchFamily="2" charset="0"/>
              </a:rPr>
              <a:t>loss</a:t>
            </a:r>
            <a:r>
              <a:rPr lang="vi-VN" sz="3500" b="0" i="0" dirty="0">
                <a:solidFill>
                  <a:srgbClr val="333333"/>
                </a:solidFill>
                <a:effectLst/>
                <a:latin typeface="Josefin Sans" pitchFamily="2" charset="0"/>
              </a:rPr>
              <a:t> </a:t>
            </a:r>
            <a:r>
              <a:rPr lang="vi-VN" sz="3500" b="0" i="0" dirty="0" err="1">
                <a:solidFill>
                  <a:srgbClr val="333333"/>
                </a:solidFill>
                <a:effectLst/>
                <a:latin typeface="Josefin Sans" pitchFamily="2" charset="0"/>
              </a:rPr>
              <a:t>function</a:t>
            </a:r>
            <a:r>
              <a:rPr lang="vi-VN" sz="3500" b="0" i="0" dirty="0">
                <a:solidFill>
                  <a:srgbClr val="333333"/>
                </a:solidFill>
                <a:effectLst/>
                <a:latin typeface="Josefin Sans" pitchFamily="2" charset="0"/>
              </a:rPr>
              <a:t> là hàm </a:t>
            </a:r>
            <a:r>
              <a:rPr lang="vi-VN" sz="3500" b="0" i="0" dirty="0" err="1">
                <a:solidFill>
                  <a:srgbClr val="333333"/>
                </a:solidFill>
                <a:effectLst/>
                <a:latin typeface="Josefin Sans" pitchFamily="2" charset="0"/>
              </a:rPr>
              <a:t>triplot</a:t>
            </a:r>
            <a:r>
              <a:rPr lang="vi-VN" sz="3500" b="0" i="0" dirty="0">
                <a:solidFill>
                  <a:srgbClr val="333333"/>
                </a:solidFill>
                <a:effectLst/>
                <a:latin typeface="Josefin Sans" pitchFamily="2" charset="0"/>
              </a:rPr>
              <a:t> </a:t>
            </a:r>
            <a:r>
              <a:rPr lang="vi-VN" sz="3500" b="0" i="0" dirty="0" err="1">
                <a:solidFill>
                  <a:srgbClr val="333333"/>
                </a:solidFill>
                <a:effectLst/>
                <a:latin typeface="Josefin Sans" pitchFamily="2" charset="0"/>
              </a:rPr>
              <a:t>loss</a:t>
            </a:r>
            <a:r>
              <a:rPr lang="vi-VN" sz="3500" b="0" i="0" dirty="0">
                <a:solidFill>
                  <a:srgbClr val="333333"/>
                </a:solidFill>
                <a:effectLst/>
                <a:latin typeface="Josefin Sans" pitchFamily="2" charset="0"/>
              </a:rPr>
              <a:t> có khả năng học được đồng thời sự giống nhau giữa 2 bức ảnh cùng nhóm và phân biệt các bức ảnh không cùng nhóm. Do đó hiệu quả hơn rất nhiều so với các phương pháp trước đây.</a:t>
            </a:r>
          </a:p>
          <a:p>
            <a:endParaRPr lang="en-US" sz="3500" dirty="0">
              <a:latin typeface="Josefin Sans" pitchFamily="2" charset="0"/>
              <a:cs typeface="Arial"/>
            </a:endParaRPr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D9174387-5427-93B1-2505-33333917B83C}"/>
              </a:ext>
            </a:extLst>
          </p:cNvPr>
          <p:cNvSpPr txBox="1"/>
          <p:nvPr/>
        </p:nvSpPr>
        <p:spPr>
          <a:xfrm>
            <a:off x="0" y="1376875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FaceNet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16DF7-91EC-B54B-A5CB-1F1591060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86" y="2253675"/>
            <a:ext cx="1524000" cy="1524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87CDBDB3-69F8-7D1B-252D-81CE58E6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1" y="4063299"/>
            <a:ext cx="16230600" cy="61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6AE64E65-CD90-29D0-526C-3CA2FAB584D0}"/>
              </a:ext>
            </a:extLst>
          </p:cNvPr>
          <p:cNvSpPr txBox="1"/>
          <p:nvPr/>
        </p:nvSpPr>
        <p:spPr>
          <a:xfrm>
            <a:off x="17195195" y="9182100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20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499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1ACC40D-840E-9CA0-BD35-2E637850F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8518"/>
            <a:ext cx="18211800" cy="815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7"/>
          <p:cNvGrpSpPr/>
          <p:nvPr/>
        </p:nvGrpSpPr>
        <p:grpSpPr>
          <a:xfrm rot="17340000">
            <a:off x="12179300" y="-2284730"/>
            <a:ext cx="5050790" cy="4704715"/>
            <a:chOff x="0" y="0"/>
            <a:chExt cx="3619627" cy="3134614"/>
          </a:xfrm>
        </p:grpSpPr>
        <p:sp>
          <p:nvSpPr>
            <p:cNvPr id="32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5"/>
          <p:cNvGrpSpPr/>
          <p:nvPr/>
        </p:nvGrpSpPr>
        <p:grpSpPr>
          <a:xfrm rot="7320000">
            <a:off x="15890875" y="892810"/>
            <a:ext cx="2381885" cy="1956435"/>
            <a:chOff x="0" y="0"/>
            <a:chExt cx="3619627" cy="3134614"/>
          </a:xfrm>
        </p:grpSpPr>
        <p:sp>
          <p:nvSpPr>
            <p:cNvPr id="9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79345E93-EBFA-7F5A-27EE-91CF4E7950C7}"/>
              </a:ext>
            </a:extLst>
          </p:cNvPr>
          <p:cNvSpPr txBox="1"/>
          <p:nvPr/>
        </p:nvSpPr>
        <p:spPr>
          <a:xfrm>
            <a:off x="8393328" y="9545930"/>
            <a:ext cx="8060690" cy="1565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vi-VN" altLang="en-US" sz="2200" b="1" dirty="0" err="1">
                <a:solidFill>
                  <a:schemeClr val="bg1"/>
                </a:solidFill>
                <a:latin typeface="Arial"/>
                <a:cs typeface="Arial"/>
                <a:sym typeface="+mn-ea"/>
              </a:rPr>
              <a:t>Source</a:t>
            </a:r>
            <a:r>
              <a:rPr lang="vi-VN" altLang="en-US" sz="2200" b="1" dirty="0">
                <a:solidFill>
                  <a:schemeClr val="bg1"/>
                </a:solidFill>
                <a:latin typeface="Arial"/>
                <a:cs typeface="Arial"/>
                <a:sym typeface="+mn-ea"/>
              </a:rPr>
              <a:t>: </a:t>
            </a:r>
            <a:r>
              <a:rPr lang="en-US" sz="2200" dirty="0">
                <a:hlinkClick r:id="rId3"/>
              </a:rPr>
              <a:t>Introduction to the FaceNet Architecture · Syntric AI</a:t>
            </a:r>
            <a:endParaRPr lang="vi-V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24">
            <a:extLst>
              <a:ext uri="{FF2B5EF4-FFF2-40B4-BE49-F238E27FC236}">
                <a16:creationId xmlns:a16="http://schemas.microsoft.com/office/drawing/2014/main" id="{99E9CCDA-1770-28EE-BCF5-7DABEBA8FABF}"/>
              </a:ext>
            </a:extLst>
          </p:cNvPr>
          <p:cNvSpPr txBox="1"/>
          <p:nvPr/>
        </p:nvSpPr>
        <p:spPr>
          <a:xfrm>
            <a:off x="0" y="1376875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FaceNet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837B703B-0A30-43D8-CC2B-D74342C93718}"/>
              </a:ext>
            </a:extLst>
          </p:cNvPr>
          <p:cNvSpPr txBox="1"/>
          <p:nvPr/>
        </p:nvSpPr>
        <p:spPr>
          <a:xfrm>
            <a:off x="20853" y="9047931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21</a:t>
            </a:r>
            <a:endParaRPr sz="7600"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7"/>
          <p:cNvGrpSpPr/>
          <p:nvPr/>
        </p:nvGrpSpPr>
        <p:grpSpPr>
          <a:xfrm rot="17340000">
            <a:off x="12179300" y="-2284730"/>
            <a:ext cx="5050790" cy="4704715"/>
            <a:chOff x="0" y="0"/>
            <a:chExt cx="3619627" cy="3134614"/>
          </a:xfrm>
        </p:grpSpPr>
        <p:sp>
          <p:nvSpPr>
            <p:cNvPr id="32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5"/>
          <p:cNvGrpSpPr/>
          <p:nvPr/>
        </p:nvGrpSpPr>
        <p:grpSpPr>
          <a:xfrm rot="7320000">
            <a:off x="15890875" y="892810"/>
            <a:ext cx="2381885" cy="1956435"/>
            <a:chOff x="0" y="0"/>
            <a:chExt cx="3619627" cy="3134614"/>
          </a:xfrm>
        </p:grpSpPr>
        <p:sp>
          <p:nvSpPr>
            <p:cNvPr id="9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BC96D9-02D6-F103-39A5-28EF326D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562" y="2189711"/>
            <a:ext cx="9296400" cy="802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24">
            <a:extLst>
              <a:ext uri="{FF2B5EF4-FFF2-40B4-BE49-F238E27FC236}">
                <a16:creationId xmlns:a16="http://schemas.microsoft.com/office/drawing/2014/main" id="{91368CA6-8D26-2981-CCB6-730436E799BA}"/>
              </a:ext>
            </a:extLst>
          </p:cNvPr>
          <p:cNvSpPr txBox="1"/>
          <p:nvPr/>
        </p:nvSpPr>
        <p:spPr>
          <a:xfrm>
            <a:off x="8600542" y="9867900"/>
            <a:ext cx="6624218" cy="1565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vi-VN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Source</a:t>
            </a:r>
            <a:r>
              <a:rPr lang="vi-V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en-US">
                <a:hlinkClick r:id="rId3"/>
              </a:rPr>
              <a:t>Introduction to the FaceNet Architecture · Syntric AI</a:t>
            </a:r>
            <a:endParaRPr lang="vi-VN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299DC-4D16-7EC5-7816-FEBA1BF713DF}"/>
              </a:ext>
            </a:extLst>
          </p:cNvPr>
          <p:cNvSpPr txBox="1"/>
          <p:nvPr/>
        </p:nvSpPr>
        <p:spPr>
          <a:xfrm>
            <a:off x="167452" y="5757266"/>
            <a:ext cx="510308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sz="4400" b="1" dirty="0" err="1"/>
              <a:t>Loss</a:t>
            </a:r>
            <a:r>
              <a:rPr lang="vi-VN" sz="4400" b="1" dirty="0"/>
              <a:t> </a:t>
            </a:r>
            <a:r>
              <a:rPr lang="vi-VN" sz="4400" b="1" dirty="0" err="1"/>
              <a:t>Function</a:t>
            </a:r>
            <a:r>
              <a:rPr lang="vi-VN" sz="4400" b="1" dirty="0"/>
              <a:t>:</a:t>
            </a:r>
            <a:endParaRPr lang="en-US" sz="4400" b="1" dirty="0"/>
          </a:p>
        </p:txBody>
      </p:sp>
      <p:sp>
        <p:nvSpPr>
          <p:cNvPr id="5" name="Text Box 24">
            <a:extLst>
              <a:ext uri="{FF2B5EF4-FFF2-40B4-BE49-F238E27FC236}">
                <a16:creationId xmlns:a16="http://schemas.microsoft.com/office/drawing/2014/main" id="{78B0C869-A0D1-3A7C-6B1E-2B5414F860B0}"/>
              </a:ext>
            </a:extLst>
          </p:cNvPr>
          <p:cNvSpPr txBox="1"/>
          <p:nvPr/>
        </p:nvSpPr>
        <p:spPr>
          <a:xfrm>
            <a:off x="0" y="1376875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FaceNet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AB5C6868-6D80-1535-D7C4-220A9CF64176}"/>
              </a:ext>
            </a:extLst>
          </p:cNvPr>
          <p:cNvSpPr txBox="1"/>
          <p:nvPr/>
        </p:nvSpPr>
        <p:spPr>
          <a:xfrm>
            <a:off x="16929438" y="919080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22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403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7"/>
          <p:cNvGrpSpPr/>
          <p:nvPr/>
        </p:nvGrpSpPr>
        <p:grpSpPr>
          <a:xfrm rot="17340000">
            <a:off x="12179300" y="-2284730"/>
            <a:ext cx="5050790" cy="4704715"/>
            <a:chOff x="0" y="0"/>
            <a:chExt cx="3619627" cy="3134614"/>
          </a:xfrm>
        </p:grpSpPr>
        <p:sp>
          <p:nvSpPr>
            <p:cNvPr id="32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5"/>
          <p:cNvGrpSpPr/>
          <p:nvPr/>
        </p:nvGrpSpPr>
        <p:grpSpPr>
          <a:xfrm rot="7320000">
            <a:off x="15890875" y="892810"/>
            <a:ext cx="2381885" cy="1956435"/>
            <a:chOff x="0" y="0"/>
            <a:chExt cx="3619627" cy="3134614"/>
          </a:xfrm>
        </p:grpSpPr>
        <p:sp>
          <p:nvSpPr>
            <p:cNvPr id="9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 Box 24">
            <a:extLst>
              <a:ext uri="{FF2B5EF4-FFF2-40B4-BE49-F238E27FC236}">
                <a16:creationId xmlns:a16="http://schemas.microsoft.com/office/drawing/2014/main" id="{91368CA6-8D26-2981-CCB6-730436E799BA}"/>
              </a:ext>
            </a:extLst>
          </p:cNvPr>
          <p:cNvSpPr txBox="1"/>
          <p:nvPr/>
        </p:nvSpPr>
        <p:spPr>
          <a:xfrm>
            <a:off x="9794291" y="9894196"/>
            <a:ext cx="6624218" cy="1565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vi-VN" alt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Source</a:t>
            </a:r>
            <a:r>
              <a:rPr lang="vi-V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en-US" dirty="0">
                <a:hlinkClick r:id="rId2"/>
              </a:rPr>
              <a:t>Introduction to the </a:t>
            </a:r>
            <a:r>
              <a:rPr lang="en-US" dirty="0" err="1">
                <a:hlinkClick r:id="rId2"/>
              </a:rPr>
              <a:t>FaceNet</a:t>
            </a:r>
            <a:r>
              <a:rPr lang="en-US" dirty="0">
                <a:hlinkClick r:id="rId2"/>
              </a:rPr>
              <a:t> Architecture · </a:t>
            </a:r>
            <a:r>
              <a:rPr lang="en-US" dirty="0" err="1">
                <a:hlinkClick r:id="rId2"/>
              </a:rPr>
              <a:t>Syntric</a:t>
            </a:r>
            <a:r>
              <a:rPr lang="en-US" dirty="0">
                <a:hlinkClick r:id="rId2"/>
              </a:rPr>
              <a:t> AI</a:t>
            </a:r>
            <a:endParaRPr lang="vi-VN" altLang="en-US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24">
            <a:extLst>
              <a:ext uri="{FF2B5EF4-FFF2-40B4-BE49-F238E27FC236}">
                <a16:creationId xmlns:a16="http://schemas.microsoft.com/office/drawing/2014/main" id="{78B0C869-A0D1-3A7C-6B1E-2B5414F860B0}"/>
              </a:ext>
            </a:extLst>
          </p:cNvPr>
          <p:cNvSpPr txBox="1"/>
          <p:nvPr/>
        </p:nvSpPr>
        <p:spPr>
          <a:xfrm>
            <a:off x="0" y="1376875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FaceNet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24941-FD68-C986-A609-D8F4E5A6C16E}"/>
              </a:ext>
            </a:extLst>
          </p:cNvPr>
          <p:cNvSpPr txBox="1"/>
          <p:nvPr/>
        </p:nvSpPr>
        <p:spPr>
          <a:xfrm>
            <a:off x="105557" y="7701732"/>
            <a:ext cx="7177217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sz="4400" b="1" err="1"/>
              <a:t>Possitive</a:t>
            </a:r>
            <a:r>
              <a:rPr lang="vi-VN" sz="4400" dirty="0"/>
              <a:t>: là ảnh cùng một người với </a:t>
            </a:r>
            <a:r>
              <a:rPr lang="vi-VN" sz="4400" b="1" err="1"/>
              <a:t>Anchor</a:t>
            </a:r>
            <a:endParaRPr lang="en-US" sz="4400" err="1"/>
          </a:p>
          <a:p>
            <a:endParaRPr lang="vi-VN" sz="4400" b="1" dirty="0">
              <a:cs typeface="Arial"/>
            </a:endParaRPr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52C58958-16EA-5A0E-A260-BDD9FCA5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39" y="6103981"/>
            <a:ext cx="2843597" cy="3855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635C7-9772-4A30-B820-FC5C694389FB}"/>
              </a:ext>
            </a:extLst>
          </p:cNvPr>
          <p:cNvSpPr txBox="1"/>
          <p:nvPr/>
        </p:nvSpPr>
        <p:spPr>
          <a:xfrm>
            <a:off x="213678" y="2639346"/>
            <a:ext cx="882993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sz="4400" b="1" dirty="0" err="1"/>
              <a:t>Anchor</a:t>
            </a:r>
            <a:r>
              <a:rPr lang="vi-VN" sz="4400" dirty="0"/>
              <a:t>: là ảnh gốc của một người</a:t>
            </a:r>
            <a:endParaRPr lang="vi-VN" sz="44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D9236-7FBF-E97E-8753-63375E48F92F}"/>
              </a:ext>
            </a:extLst>
          </p:cNvPr>
          <p:cNvSpPr txBox="1"/>
          <p:nvPr/>
        </p:nvSpPr>
        <p:spPr>
          <a:xfrm>
            <a:off x="9396284" y="2639346"/>
            <a:ext cx="889171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dirty="0"/>
              <a:t>Negative</a:t>
            </a:r>
            <a:r>
              <a:rPr lang="vi-VN" sz="4400" dirty="0"/>
              <a:t>: là ảnh của một người khác với </a:t>
            </a:r>
            <a:r>
              <a:rPr lang="vi-VN" sz="4400" b="1" dirty="0" err="1"/>
              <a:t>Anchor</a:t>
            </a:r>
            <a:endParaRPr lang="vi-VN" sz="4400" dirty="0" err="1">
              <a:cs typeface="Arial"/>
            </a:endParaRPr>
          </a:p>
        </p:txBody>
      </p:sp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BAEB05A2-02DA-6BC7-A34B-D82577391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08208"/>
            <a:ext cx="3309808" cy="3871267"/>
          </a:xfrm>
          <a:prstGeom prst="rect">
            <a:avLst/>
          </a:prstGeom>
        </p:spPr>
      </p:pic>
      <p:pic>
        <p:nvPicPr>
          <p:cNvPr id="14" name="Picture 13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5E8B2EDA-AF31-59F8-E034-A8C1331A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6394" y="3977589"/>
            <a:ext cx="3586806" cy="4252783"/>
          </a:xfrm>
          <a:prstGeom prst="rect">
            <a:avLst/>
          </a:prstGeom>
        </p:spPr>
      </p:pic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92A2414D-F1E7-751F-C52B-6E3E4C7B7994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23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62537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7"/>
          <p:cNvGrpSpPr/>
          <p:nvPr/>
        </p:nvGrpSpPr>
        <p:grpSpPr>
          <a:xfrm rot="17340000">
            <a:off x="12179300" y="-2284730"/>
            <a:ext cx="5050790" cy="4704715"/>
            <a:chOff x="0" y="0"/>
            <a:chExt cx="3619627" cy="3134614"/>
          </a:xfrm>
        </p:grpSpPr>
        <p:sp>
          <p:nvSpPr>
            <p:cNvPr id="32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5"/>
          <p:cNvGrpSpPr/>
          <p:nvPr/>
        </p:nvGrpSpPr>
        <p:grpSpPr>
          <a:xfrm rot="7320000">
            <a:off x="15890875" y="892810"/>
            <a:ext cx="2381885" cy="1956435"/>
            <a:chOff x="0" y="0"/>
            <a:chExt cx="3619627" cy="3134614"/>
          </a:xfrm>
        </p:grpSpPr>
        <p:sp>
          <p:nvSpPr>
            <p:cNvPr id="9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 Box 24">
            <a:extLst>
              <a:ext uri="{FF2B5EF4-FFF2-40B4-BE49-F238E27FC236}">
                <a16:creationId xmlns:a16="http://schemas.microsoft.com/office/drawing/2014/main" id="{91368CA6-8D26-2981-CCB6-730436E799BA}"/>
              </a:ext>
            </a:extLst>
          </p:cNvPr>
          <p:cNvSpPr txBox="1"/>
          <p:nvPr/>
        </p:nvSpPr>
        <p:spPr>
          <a:xfrm>
            <a:off x="9794291" y="9894196"/>
            <a:ext cx="6624218" cy="1565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vi-VN" alt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Source</a:t>
            </a:r>
            <a:r>
              <a:rPr lang="vi-V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en-US" dirty="0">
                <a:hlinkClick r:id="rId2"/>
              </a:rPr>
              <a:t>Introduction to the </a:t>
            </a:r>
            <a:r>
              <a:rPr lang="en-US" dirty="0" err="1">
                <a:hlinkClick r:id="rId2"/>
              </a:rPr>
              <a:t>FaceNet</a:t>
            </a:r>
            <a:r>
              <a:rPr lang="en-US" dirty="0">
                <a:hlinkClick r:id="rId2"/>
              </a:rPr>
              <a:t> Architecture · </a:t>
            </a:r>
            <a:r>
              <a:rPr lang="en-US" dirty="0" err="1">
                <a:hlinkClick r:id="rId2"/>
              </a:rPr>
              <a:t>Syntric</a:t>
            </a:r>
            <a:r>
              <a:rPr lang="en-US" dirty="0">
                <a:hlinkClick r:id="rId2"/>
              </a:rPr>
              <a:t> AI</a:t>
            </a:r>
            <a:endParaRPr lang="vi-VN" altLang="en-US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24">
            <a:extLst>
              <a:ext uri="{FF2B5EF4-FFF2-40B4-BE49-F238E27FC236}">
                <a16:creationId xmlns:a16="http://schemas.microsoft.com/office/drawing/2014/main" id="{78B0C869-A0D1-3A7C-6B1E-2B5414F860B0}"/>
              </a:ext>
            </a:extLst>
          </p:cNvPr>
          <p:cNvSpPr txBox="1"/>
          <p:nvPr/>
        </p:nvSpPr>
        <p:spPr>
          <a:xfrm>
            <a:off x="0" y="1376875"/>
            <a:ext cx="14030124" cy="988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FaceNet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009CF8-C39F-070C-6ED6-702811EF6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4471083"/>
            <a:ext cx="12240434" cy="3234709"/>
          </a:xfrm>
          <a:prstGeom prst="rect">
            <a:avLst/>
          </a:prstGeom>
        </p:spPr>
      </p:pic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E4A1BA7F-1949-14AF-A60A-6A9DF93DC7AA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24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41725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59850" y="563974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45997" y="2120110"/>
            <a:ext cx="7611546" cy="659125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1028700"/>
            <a:ext cx="678815" cy="586105"/>
          </a:xfrm>
          <a:custGeom>
            <a:avLst/>
            <a:gdLst/>
            <a:ahLst/>
            <a:cxnLst/>
            <a:rect l="l" t="t" r="r" b="b"/>
            <a:pathLst>
              <a:path w="905010" h="781600">
                <a:moveTo>
                  <a:pt x="0" y="0"/>
                </a:moveTo>
                <a:lnTo>
                  <a:pt x="905010" y="0"/>
                </a:lnTo>
                <a:lnTo>
                  <a:pt x="905010" y="781600"/>
                </a:lnTo>
                <a:lnTo>
                  <a:pt x="0" y="78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CE478ACE-6BE5-79F2-DB9A-BB683F5B3DC5}"/>
              </a:ext>
            </a:extLst>
          </p:cNvPr>
          <p:cNvSpPr txBox="1"/>
          <p:nvPr/>
        </p:nvSpPr>
        <p:spPr>
          <a:xfrm>
            <a:off x="685800" y="4201140"/>
            <a:ext cx="6934200" cy="190815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en-US" sz="5000" dirty="0">
                <a:latin typeface="Josefin Sans"/>
                <a:ea typeface="Josefin Sans"/>
                <a:cs typeface="Josefin Sans"/>
                <a:sym typeface="Josefin Sans"/>
              </a:rPr>
              <a:t>IV. THỬ NGHIỆM </a:t>
            </a:r>
            <a:br>
              <a:rPr lang="en-US" sz="5000" dirty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5000" dirty="0">
                <a:latin typeface="Josefin Sans"/>
                <a:ea typeface="Josefin Sans"/>
                <a:cs typeface="Josefin Sans"/>
                <a:sym typeface="Josefin Sans"/>
              </a:rPr>
              <a:t>VÀ ĐÁNH GIÁ</a:t>
            </a:r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AC73034A-82E9-AE36-C746-0F325430793D}"/>
              </a:ext>
            </a:extLst>
          </p:cNvPr>
          <p:cNvSpPr txBox="1"/>
          <p:nvPr/>
        </p:nvSpPr>
        <p:spPr>
          <a:xfrm>
            <a:off x="51285" y="9047931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25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8572" y="8362981"/>
            <a:ext cx="17019428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Josefin 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5436320"/>
            <a:ext cx="3364925" cy="1863012"/>
            <a:chOff x="0" y="9525"/>
            <a:chExt cx="4486566" cy="2484016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4486566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>
                  <a:solidFill>
                    <a:srgbClr val="00A181"/>
                  </a:solidFill>
                  <a:latin typeface="Josefin Sans" pitchFamily="2" charset="0"/>
                </a:rPr>
                <a:t>Định dạng:</a:t>
              </a: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4349"/>
              <a:ext cx="4486566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vi-VN" sz="2000" dirty="0">
                  <a:solidFill>
                    <a:srgbClr val="000000"/>
                  </a:solidFill>
                  <a:latin typeface="Josefin Sans" pitchFamily="2" charset="0"/>
                </a:rPr>
                <a:t>Dữ liệu thu thập bao gồm các video chứa khuôn mặt của các thành viên trong lớp.</a:t>
              </a:r>
              <a:endParaRPr lang="en-US" sz="2000" dirty="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17258" y="5436096"/>
            <a:ext cx="3364925" cy="1504160"/>
            <a:chOff x="0" y="9525"/>
            <a:chExt cx="4486566" cy="2005548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4486566" cy="735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>
                  <a:solidFill>
                    <a:srgbClr val="00A181"/>
                  </a:solidFill>
                  <a:latin typeface="Josefin Sans" pitchFamily="2" charset="0"/>
                </a:rPr>
                <a:t>Dung lượng</a:t>
              </a: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74645"/>
              <a:ext cx="4486566" cy="940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vi-VN" sz="2000">
                  <a:solidFill>
                    <a:srgbClr val="000000"/>
                  </a:solidFill>
                  <a:latin typeface="Josefin Sans" pitchFamily="2" charset="0"/>
                </a:rPr>
                <a:t>Mỗi video có thời lượng 15 giây</a:t>
              </a: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5436096"/>
            <a:ext cx="3364925" cy="2222307"/>
            <a:chOff x="0" y="9525"/>
            <a:chExt cx="4486566" cy="296307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4486566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>
                  <a:solidFill>
                    <a:srgbClr val="00A181"/>
                  </a:solidFill>
                  <a:latin typeface="Josefin Sans" pitchFamily="2" charset="0"/>
                </a:rPr>
                <a:t>Yêu cầu</a:t>
              </a: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4645"/>
              <a:ext cx="4486566" cy="1897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vi-VN" sz="2000">
                  <a:solidFill>
                    <a:srgbClr val="000000"/>
                  </a:solidFill>
                  <a:latin typeface="Josefin Sans" pitchFamily="2" charset="0"/>
                </a:rPr>
                <a:t>Video quay đầy đủ các góc cạnh của khuôn mặt, khuôn mặt không bị che khuất bởi bất cứ gì khác.</a:t>
              </a: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5817" y="5436096"/>
            <a:ext cx="3364925" cy="2222307"/>
            <a:chOff x="0" y="9525"/>
            <a:chExt cx="4486566" cy="296307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25"/>
              <a:ext cx="4486566" cy="735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>
                  <a:solidFill>
                    <a:srgbClr val="00A181"/>
                  </a:solidFill>
                  <a:latin typeface="Josefin Sans" pitchFamily="2" charset="0"/>
                </a:rPr>
                <a:t>Cách thực hiện</a:t>
              </a: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74645"/>
              <a:ext cx="4486566" cy="1897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vi-VN" sz="2000">
                  <a:solidFill>
                    <a:srgbClr val="000000"/>
                  </a:solidFill>
                  <a:latin typeface="Josefin Sans" pitchFamily="2" charset="0"/>
                </a:rPr>
                <a:t>Video sẽ được quay trong điều kiện ánh sáng ổn định.</a:t>
              </a:r>
              <a:br>
                <a:rPr lang="vi-VN" sz="2000">
                  <a:solidFill>
                    <a:srgbClr val="000000"/>
                  </a:solidFill>
                  <a:latin typeface="Josefin Sans" pitchFamily="2" charset="0"/>
                </a:rPr>
              </a:br>
              <a:r>
                <a:rPr lang="vi-VN" sz="2000">
                  <a:solidFill>
                    <a:srgbClr val="000000"/>
                  </a:solidFill>
                  <a:latin typeface="Josefin Sans" pitchFamily="2" charset="0"/>
                </a:rPr>
                <a:t>Khoảng cách từ mặt người đến máy quay là 1.5 mét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38225"/>
            <a:ext cx="87249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vi-VN" sz="8500" spc="-84" dirty="0">
                <a:solidFill>
                  <a:srgbClr val="000000"/>
                </a:solidFill>
                <a:latin typeface="Josefin Sans" pitchFamily="2" charset="0"/>
              </a:rPr>
              <a:t>Thu thập dữ liệu</a:t>
            </a:r>
            <a:endParaRPr lang="en-US" sz="8500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987156"/>
            <a:ext cx="5231327" cy="29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Josefin Sans" pitchFamily="2" charset="0"/>
                <a:hlinkClick r:id="rId4" action="ppaction://hlinksldjump"/>
              </a:rPr>
              <a:t>Quay lại Trang Chương trình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1805" y="8198352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17258" y="8198352"/>
            <a:ext cx="380203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817" y="8217402"/>
            <a:ext cx="380203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894375" y="8198352"/>
            <a:ext cx="380203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pic>
        <p:nvPicPr>
          <p:cNvPr id="32" name="DatVan">
            <a:hlinkClick r:id="" action="ppaction://media"/>
            <a:extLst>
              <a:ext uri="{FF2B5EF4-FFF2-40B4-BE49-F238E27FC236}">
                <a16:creationId xmlns:a16="http://schemas.microsoft.com/office/drawing/2014/main" id="{188C6255-A624-7211-63CB-BEC3B95FA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783" y="316122"/>
            <a:ext cx="4160992" cy="4495800"/>
          </a:xfrm>
          <a:prstGeom prst="rect">
            <a:avLst/>
          </a:prstGeom>
        </p:spPr>
      </p:pic>
      <p:sp>
        <p:nvSpPr>
          <p:cNvPr id="33" name="Google Shape;66;p14">
            <a:extLst>
              <a:ext uri="{FF2B5EF4-FFF2-40B4-BE49-F238E27FC236}">
                <a16:creationId xmlns:a16="http://schemas.microsoft.com/office/drawing/2014/main" id="{6AD1A160-FECA-BBAC-1526-A3EFA485C0A1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26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8572" y="8362981"/>
            <a:ext cx="17019428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Josefin 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5436320"/>
            <a:ext cx="3364925" cy="1654299"/>
            <a:chOff x="0" y="9525"/>
            <a:chExt cx="4486566" cy="2205732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4486566" cy="220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>
                  <a:solidFill>
                    <a:srgbClr val="00A181"/>
                  </a:solidFill>
                  <a:latin typeface="Josefin Sans" pitchFamily="2" charset="0"/>
                </a:rPr>
                <a:t>Bước 1: Tách từng frame trong video</a:t>
              </a: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4349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38225"/>
            <a:ext cx="63627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vi-VN" sz="8500" spc="-84" dirty="0">
                <a:solidFill>
                  <a:srgbClr val="000000"/>
                </a:solidFill>
                <a:latin typeface="Josefin Sans" pitchFamily="2" charset="0"/>
              </a:rPr>
              <a:t>Xử lý dữ liệu</a:t>
            </a:r>
            <a:endParaRPr lang="en-US" sz="8500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987156"/>
            <a:ext cx="5231327" cy="29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Josefin Sans" pitchFamily="2" charset="0"/>
                <a:hlinkClick r:id="rId2" action="ppaction://hlinksldjump"/>
              </a:rPr>
              <a:t>Quay lại Trang Chương trình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1805" y="8198352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17258" y="8198352"/>
            <a:ext cx="380203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817" y="8217402"/>
            <a:ext cx="380203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894375" y="8198352"/>
            <a:ext cx="380203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D3D1158B-AC28-3FDA-F675-0B0E333C054B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27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8572" y="8362981"/>
            <a:ext cx="17019428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Josefin 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59181" y="5436320"/>
            <a:ext cx="3364925" cy="1654299"/>
            <a:chOff x="0" y="9525"/>
            <a:chExt cx="4486566" cy="2205732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4486566" cy="220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>
                  <a:solidFill>
                    <a:srgbClr val="00A181"/>
                  </a:solidFill>
                  <a:latin typeface="Josefin Sans" pitchFamily="2" charset="0"/>
                </a:rPr>
                <a:t>Bước 1: Tách từng frame trong video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4349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660873" y="5436096"/>
            <a:ext cx="4051791" cy="2757165"/>
            <a:chOff x="0" y="9525"/>
            <a:chExt cx="4486566" cy="3676221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4486566" cy="3676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 dirty="0">
                  <a:solidFill>
                    <a:srgbClr val="00A181"/>
                  </a:solidFill>
                  <a:latin typeface="Josefin Sans" pitchFamily="2" charset="0"/>
                </a:rPr>
                <a:t>Bước 2: Thực hiện phát hiện khuôn mặt, cắt các ảnh thành kích thước 160 x160</a:t>
              </a:r>
              <a:r>
                <a:rPr lang="en-US" sz="3600" dirty="0">
                  <a:solidFill>
                    <a:srgbClr val="00A181"/>
                  </a:solidFill>
                  <a:latin typeface="Josefin Sans" pitchFamily="2" charset="0"/>
                </a:rPr>
                <a:t> (MTCNN)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74647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5436096"/>
            <a:ext cx="3364925" cy="1145089"/>
            <a:chOff x="0" y="9525"/>
            <a:chExt cx="4486566" cy="152678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4486566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4645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5817" y="5436096"/>
            <a:ext cx="3364925" cy="1145089"/>
            <a:chOff x="0" y="9525"/>
            <a:chExt cx="4486566" cy="152678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25"/>
              <a:ext cx="4486566" cy="735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74645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vi-VN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59180" y="1038225"/>
            <a:ext cx="6484619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vi-VN" sz="8500" spc="-84" dirty="0">
                <a:solidFill>
                  <a:srgbClr val="000000"/>
                </a:solidFill>
                <a:latin typeface="Josefin Sans" pitchFamily="2" charset="0"/>
              </a:rPr>
              <a:t>Xử lý dữ liệu</a:t>
            </a:r>
            <a:endParaRPr lang="en-US" sz="8500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987156"/>
            <a:ext cx="5231327" cy="29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Josefin Sans" pitchFamily="2" charset="0"/>
                <a:hlinkClick r:id="rId2" action="ppaction://hlinksldjump"/>
              </a:rPr>
              <a:t>Quay lại Trang Chương trình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1805" y="8198352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17258" y="8198352"/>
            <a:ext cx="380203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817" y="8217402"/>
            <a:ext cx="380203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894375" y="8198352"/>
            <a:ext cx="380203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32" name="Google Shape;66;p14">
            <a:extLst>
              <a:ext uri="{FF2B5EF4-FFF2-40B4-BE49-F238E27FC236}">
                <a16:creationId xmlns:a16="http://schemas.microsoft.com/office/drawing/2014/main" id="{210EBD44-9696-4A2A-CBB9-1BF79014172B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28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8572" y="8362981"/>
            <a:ext cx="17019428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Josefin 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5436320"/>
            <a:ext cx="4152900" cy="2757165"/>
            <a:chOff x="0" y="9525"/>
            <a:chExt cx="5537199" cy="3676220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5537199" cy="36762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>
                  <a:solidFill>
                    <a:srgbClr val="00A181"/>
                  </a:solidFill>
                  <a:latin typeface="Josefin Sans" pitchFamily="2" charset="0"/>
                </a:rPr>
                <a:t>Bước 2: Thực hiện phát hiện khuôn mặt, cắt các ảnh thành kích thước 160 x160</a:t>
              </a: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4349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38225"/>
            <a:ext cx="62865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vi-VN" sz="8500" spc="-84" dirty="0">
                <a:solidFill>
                  <a:srgbClr val="000000"/>
                </a:solidFill>
                <a:latin typeface="Josefin Sans" pitchFamily="2" charset="0"/>
              </a:rPr>
              <a:t>Xử lý dữ liệu</a:t>
            </a:r>
            <a:endParaRPr lang="en-US" sz="8500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987156"/>
            <a:ext cx="5231327" cy="29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Josefin Sans" pitchFamily="2" charset="0"/>
                <a:hlinkClick r:id="rId2" action="ppaction://hlinksldjump"/>
              </a:rPr>
              <a:t>Quay lại Trang Chương trình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1805" y="8198352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17258" y="8198352"/>
            <a:ext cx="380203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817" y="8217402"/>
            <a:ext cx="380203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894375" y="8198352"/>
            <a:ext cx="380203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6" name="TextBox 8"/>
          <p:cNvSpPr txBox="1"/>
          <p:nvPr/>
        </p:nvSpPr>
        <p:spPr>
          <a:xfrm>
            <a:off x="6260027" y="4021429"/>
            <a:ext cx="8991600" cy="276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vi-VN" sz="3600" dirty="0">
                <a:solidFill>
                  <a:srgbClr val="000000"/>
                </a:solidFill>
                <a:latin typeface="Josefin Sans" pitchFamily="2" charset="0"/>
              </a:rPr>
              <a:t>Phát hiện khuôn mặt dựa vào mô hình MTCNN.</a:t>
            </a:r>
          </a:p>
          <a:p>
            <a:pPr>
              <a:lnSpc>
                <a:spcPct val="100000"/>
              </a:lnSpc>
            </a:pPr>
            <a:r>
              <a:rPr lang="vi-VN" sz="3600" dirty="0">
                <a:solidFill>
                  <a:srgbClr val="000000"/>
                </a:solidFill>
                <a:latin typeface="Josefin Sans" pitchFamily="2" charset="0"/>
              </a:rPr>
              <a:t>Mục đích: Chuẩn bị đầu vào cho mô hình FaceNet, bằng việc crop các ảnh khuôn mặt về kích thước 160 * 160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7640DB-603F-5AA3-F38F-87AEB6C3C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090" y="6418867"/>
            <a:ext cx="1524000" cy="1524000"/>
          </a:xfrm>
          <a:prstGeom prst="rect">
            <a:avLst/>
          </a:prstGeom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C2A1A156-ADD5-4829-3C96-CF3F10B05907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29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63379" y="-116391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525" y="4273437"/>
            <a:ext cx="7577484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460"/>
              </a:lnSpc>
              <a:spcBef>
                <a:spcPct val="0"/>
              </a:spcBef>
            </a:pPr>
            <a:r>
              <a:rPr lang="en-US" sz="6000" spc="-168" dirty="0">
                <a:solidFill>
                  <a:srgbClr val="F4F4F4"/>
                </a:solidFill>
                <a:latin typeface="Josefin Sans" pitchFamily="2" charset="0"/>
              </a:rPr>
              <a:t>BỐ CỤC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9000861" y="2118686"/>
            <a:ext cx="8451825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5"/>
              </a:lnSpc>
            </a:pPr>
            <a:r>
              <a:rPr lang="en-US" sz="5000" u="sng" dirty="0">
                <a:solidFill>
                  <a:srgbClr val="FFFFFF"/>
                </a:solidFill>
                <a:latin typeface="Josefin Sans" pitchFamily="2" charset="0"/>
              </a:rPr>
              <a:t>I. </a:t>
            </a:r>
            <a:r>
              <a:rPr lang="en-US" sz="5000" u="sng" dirty="0" err="1">
                <a:solidFill>
                  <a:srgbClr val="FFFFFF"/>
                </a:solidFill>
                <a:latin typeface="Josefin Sans" pitchFamily="2" charset="0"/>
              </a:rPr>
              <a:t>Giới</a:t>
            </a:r>
            <a:r>
              <a:rPr lang="en-US" sz="5000" u="sng" dirty="0">
                <a:solidFill>
                  <a:srgbClr val="FFFFFF"/>
                </a:solidFill>
                <a:latin typeface="Josefin Sans" pitchFamily="2" charset="0"/>
              </a:rPr>
              <a:t> </a:t>
            </a:r>
            <a:r>
              <a:rPr lang="en-US" sz="5000" u="sng" dirty="0" err="1">
                <a:solidFill>
                  <a:srgbClr val="FFFFFF"/>
                </a:solidFill>
                <a:latin typeface="Josefin Sans" pitchFamily="2" charset="0"/>
              </a:rPr>
              <a:t>Thiệu</a:t>
            </a:r>
            <a:endParaRPr lang="en-US" sz="5000" u="sng" dirty="0">
              <a:solidFill>
                <a:srgbClr val="FFFFFF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9000862" y="3441391"/>
            <a:ext cx="8451825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5"/>
              </a:lnSpc>
            </a:pP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II.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</a:rPr>
              <a:t>Cách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</a:rPr>
              <a:t>tiếp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</a:rPr>
              <a:t>cận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 </a:t>
            </a:r>
            <a:endParaRPr lang="en-US" sz="5000" u="sng" dirty="0">
              <a:solidFill>
                <a:srgbClr val="F4F4F4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000862" y="4624864"/>
            <a:ext cx="8899757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605"/>
              </a:lnSpc>
            </a:pPr>
            <a:r>
              <a:rPr lang="en-US" sz="4500" u="sng" dirty="0">
                <a:solidFill>
                  <a:srgbClr val="F4F4F4"/>
                </a:solidFill>
                <a:latin typeface="Josefin Sans" pitchFamily="2" charset="0"/>
              </a:rPr>
              <a:t>III. </a:t>
            </a:r>
            <a:r>
              <a:rPr lang="en-US" sz="4500" u="sng" dirty="0" err="1">
                <a:solidFill>
                  <a:srgbClr val="F4F4F4"/>
                </a:solidFill>
                <a:latin typeface="Josefin Sans" pitchFamily="2" charset="0"/>
              </a:rPr>
              <a:t>Phương</a:t>
            </a:r>
            <a:r>
              <a:rPr lang="en-US" sz="4500" u="sng" dirty="0">
                <a:solidFill>
                  <a:srgbClr val="F4F4F4"/>
                </a:solidFill>
                <a:latin typeface="Josefin Sans" pitchFamily="2" charset="0"/>
              </a:rPr>
              <a:t> </a:t>
            </a:r>
            <a:r>
              <a:rPr lang="en-US" sz="4500" u="sng" dirty="0" err="1">
                <a:solidFill>
                  <a:srgbClr val="F4F4F4"/>
                </a:solidFill>
                <a:latin typeface="Josefin Sans" pitchFamily="2" charset="0"/>
              </a:rPr>
              <a:t>pháp</a:t>
            </a:r>
            <a:r>
              <a:rPr lang="en-US" sz="4500" u="sng" dirty="0">
                <a:solidFill>
                  <a:srgbClr val="F4F4F4"/>
                </a:solidFill>
                <a:latin typeface="Josefin Sans" pitchFamily="2" charset="0"/>
              </a:rPr>
              <a:t> </a:t>
            </a:r>
            <a:r>
              <a:rPr lang="en-US" sz="4500" u="sng" dirty="0" err="1">
                <a:solidFill>
                  <a:srgbClr val="F4F4F4"/>
                </a:solidFill>
                <a:latin typeface="Josefin Sans" pitchFamily="2" charset="0"/>
              </a:rPr>
              <a:t>thực</a:t>
            </a:r>
            <a:r>
              <a:rPr lang="en-US" sz="4500" u="sng" dirty="0">
                <a:solidFill>
                  <a:srgbClr val="F4F4F4"/>
                </a:solidFill>
                <a:latin typeface="Josefin Sans" pitchFamily="2" charset="0"/>
              </a:rPr>
              <a:t> </a:t>
            </a:r>
            <a:r>
              <a:rPr lang="en-US" sz="4500" u="sng" dirty="0" err="1">
                <a:solidFill>
                  <a:srgbClr val="F4F4F4"/>
                </a:solidFill>
                <a:latin typeface="Josefin Sans" pitchFamily="2" charset="0"/>
              </a:rPr>
              <a:t>hiện</a:t>
            </a:r>
            <a:endParaRPr lang="en-US" sz="4500" u="sng" dirty="0">
              <a:solidFill>
                <a:srgbClr val="F4F4F4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8969017" y="5804882"/>
            <a:ext cx="8451825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5"/>
              </a:lnSpc>
            </a:pP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  <a:cs typeface="Arial"/>
              </a:rPr>
              <a:t>IV.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  <a:cs typeface="Arial"/>
              </a:rPr>
              <a:t>Thử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  <a:cs typeface="Arial"/>
              </a:rPr>
              <a:t>nghiệm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  <a:cs typeface="Arial"/>
              </a:rPr>
              <a:t>và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  <a:cs typeface="Arial"/>
              </a:rPr>
              <a:t>đánh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  <a:cs typeface="Arial"/>
              </a:rPr>
              <a:t>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  <a:cs typeface="Arial"/>
              </a:rPr>
              <a:t>giá</a:t>
            </a:r>
            <a:endParaRPr lang="en-US" sz="5000" u="sng" dirty="0">
              <a:solidFill>
                <a:srgbClr val="F4F4F4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8980390" y="7048500"/>
            <a:ext cx="8451825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5"/>
              </a:lnSpc>
            </a:pP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V.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</a:rPr>
              <a:t>Xây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</a:rPr>
              <a:t>dựng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</a:rPr>
              <a:t>ứng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</a:rPr>
              <a:t>dụng</a:t>
            </a:r>
            <a:endParaRPr lang="en-US" sz="5000" u="sng" dirty="0">
              <a:solidFill>
                <a:srgbClr val="F4F4F4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8980391" y="8414745"/>
            <a:ext cx="8451825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5"/>
              </a:lnSpc>
            </a:pP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VI. </a:t>
            </a:r>
            <a:r>
              <a:rPr lang="en-US" sz="5000" u="sng" dirty="0" err="1">
                <a:solidFill>
                  <a:srgbClr val="F4F4F4"/>
                </a:solidFill>
                <a:latin typeface="Josefin Sans" pitchFamily="2" charset="0"/>
              </a:rPr>
              <a:t>Kết</a:t>
            </a:r>
            <a:r>
              <a:rPr lang="en-US" sz="5000" u="sng" dirty="0">
                <a:solidFill>
                  <a:srgbClr val="F4F4F4"/>
                </a:solidFill>
                <a:latin typeface="Josefin Sans" pitchFamily="2" charset="0"/>
              </a:rPr>
              <a:t> Luận</a:t>
            </a:r>
            <a:endParaRPr lang="en-US" sz="5000" u="sng" dirty="0">
              <a:solidFill>
                <a:srgbClr val="F4F4F4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9451B8AB-98F8-09AF-CC06-4695E6E35DBA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sz="7600"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8572" y="8362981"/>
            <a:ext cx="17019428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Josefin 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5436096"/>
            <a:ext cx="3364925" cy="1654299"/>
            <a:chOff x="0" y="9525"/>
            <a:chExt cx="4486566" cy="2205732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4486566" cy="220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>
                  <a:solidFill>
                    <a:srgbClr val="00A181"/>
                  </a:solidFill>
                  <a:latin typeface="Josefin Sans" pitchFamily="2" charset="0"/>
                </a:rPr>
                <a:t>Bước 1: Tách từng frame trong video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4349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630392" y="5435872"/>
            <a:ext cx="4051791" cy="2757165"/>
            <a:chOff x="0" y="9525"/>
            <a:chExt cx="4486566" cy="3676221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4486566" cy="3676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 dirty="0">
                  <a:solidFill>
                    <a:srgbClr val="00A181"/>
                  </a:solidFill>
                  <a:latin typeface="Josefin Sans" pitchFamily="2" charset="0"/>
                </a:rPr>
                <a:t>Bước 2: Thực hiện phát hiện khuôn mặt, cắt các ảnh thành kích thước 160 x160</a:t>
              </a:r>
              <a:endParaRPr lang="en-US" sz="3600" dirty="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74647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5436096"/>
            <a:ext cx="3364925" cy="1145089"/>
            <a:chOff x="0" y="9525"/>
            <a:chExt cx="4486566" cy="152678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4486566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4645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5817" y="5435872"/>
            <a:ext cx="5557983" cy="1145089"/>
            <a:chOff x="0" y="9525"/>
            <a:chExt cx="4486566" cy="152678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25"/>
              <a:ext cx="4486566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 dirty="0">
                  <a:solidFill>
                    <a:srgbClr val="00A181"/>
                  </a:solidFill>
                  <a:latin typeface="Josefin Sans" pitchFamily="2" charset="0"/>
                </a:rPr>
                <a:t>Bước 3: Thực hiện phân chia dữ liệu</a:t>
              </a:r>
              <a:r>
                <a:rPr lang="en-US" sz="3600" dirty="0">
                  <a:solidFill>
                    <a:srgbClr val="00A181"/>
                  </a:solidFill>
                  <a:latin typeface="Josefin Sans" pitchFamily="2" charset="0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74645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 lang="vi-VN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38001"/>
            <a:ext cx="62103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vi-VN" sz="8500" spc="-84" dirty="0">
                <a:solidFill>
                  <a:srgbClr val="000000"/>
                </a:solidFill>
                <a:latin typeface="Josefin Sans" pitchFamily="2" charset="0"/>
              </a:rPr>
              <a:t>Xử lý dữ liệu</a:t>
            </a:r>
            <a:endParaRPr lang="en-US" sz="8500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987156"/>
            <a:ext cx="5231327" cy="29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Josefin Sans" pitchFamily="2" charset="0"/>
                <a:hlinkClick r:id="rId2" action="ppaction://hlinksldjump"/>
              </a:rPr>
              <a:t>Quay lại Trang Chương trình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1805" y="8198352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17258" y="8198352"/>
            <a:ext cx="380203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817" y="8217402"/>
            <a:ext cx="380203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894375" y="8198352"/>
            <a:ext cx="380203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32" name="Google Shape;66;p14">
            <a:extLst>
              <a:ext uri="{FF2B5EF4-FFF2-40B4-BE49-F238E27FC236}">
                <a16:creationId xmlns:a16="http://schemas.microsoft.com/office/drawing/2014/main" id="{60B47BDE-BE8C-B411-3108-96E9EFEC20FB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30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8572" y="8362981"/>
            <a:ext cx="17019428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Josefin 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5436320"/>
            <a:ext cx="4152900" cy="1144867"/>
            <a:chOff x="0" y="9525"/>
            <a:chExt cx="5537199" cy="1526489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5537199" cy="14704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 dirty="0">
                  <a:solidFill>
                    <a:srgbClr val="00A181"/>
                  </a:solidFill>
                  <a:latin typeface="Josefin Sans" pitchFamily="2" charset="0"/>
                </a:rPr>
                <a:t>Bước 3: Thực hiện phân chia dữ liệu</a:t>
              </a:r>
              <a:r>
                <a:rPr lang="en-US" sz="3600" dirty="0">
                  <a:solidFill>
                    <a:srgbClr val="00A181"/>
                  </a:solidFill>
                  <a:latin typeface="Josefin Sans" pitchFamily="2" charset="0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4349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38225"/>
            <a:ext cx="62103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vi-VN" sz="8500" spc="-84" dirty="0">
                <a:solidFill>
                  <a:srgbClr val="000000"/>
                </a:solidFill>
                <a:latin typeface="Josefin Sans" pitchFamily="2" charset="0"/>
              </a:rPr>
              <a:t>Xử lý dữ liệu</a:t>
            </a:r>
            <a:endParaRPr lang="en-US" sz="8500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987156"/>
            <a:ext cx="5231327" cy="29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Josefin Sans" pitchFamily="2" charset="0"/>
                <a:hlinkClick r:id="rId2" action="ppaction://hlinksldjump"/>
              </a:rPr>
              <a:t>Quay lại Trang Chương trình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1805" y="8198352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17258" y="8198352"/>
            <a:ext cx="380203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817" y="8217402"/>
            <a:ext cx="380203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894375" y="8198352"/>
            <a:ext cx="380203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6" name="TextBox 8"/>
          <p:cNvSpPr txBox="1"/>
          <p:nvPr/>
        </p:nvSpPr>
        <p:spPr>
          <a:xfrm>
            <a:off x="5671598" y="5235092"/>
            <a:ext cx="8991600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vi-VN" sz="3600" dirty="0">
                <a:solidFill>
                  <a:srgbClr val="000000"/>
                </a:solidFill>
                <a:latin typeface="Josefin Sans" pitchFamily="2" charset="0"/>
              </a:rPr>
              <a:t>Thực hiện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đưa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toàn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bộ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ảnh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của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đối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tượng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về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một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thư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mục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riêng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có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tên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thư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mục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là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tên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của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đối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tượng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" pitchFamily="2" charset="0"/>
              </a:rPr>
              <a:t>đó</a:t>
            </a:r>
            <a:r>
              <a:rPr lang="en-US" sz="3600" dirty="0">
                <a:solidFill>
                  <a:srgbClr val="000000"/>
                </a:solidFill>
                <a:latin typeface="Josefin Sans" pitchFamily="2" charset="0"/>
              </a:rPr>
              <a:t> )</a:t>
            </a:r>
          </a:p>
          <a:p>
            <a:pPr>
              <a:lnSpc>
                <a:spcPct val="100000"/>
              </a:lnSpc>
            </a:pPr>
            <a:endParaRPr lang="en-US" sz="3600" dirty="0">
              <a:solidFill>
                <a:srgbClr val="000000"/>
              </a:solidFill>
              <a:latin typeface="Josefin Sans" pitchFamily="2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9E5200A-1296-0BBD-2785-0DF3CA8E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65" y="2138743"/>
            <a:ext cx="12969240" cy="303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6CC2CA77-6ACF-B282-7A4D-126ADAAFE00E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31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8572" y="8362981"/>
            <a:ext cx="17019428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Josefin San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234938"/>
            <a:ext cx="336492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038225"/>
            <a:ext cx="62103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vi-VN" sz="8500" spc="-84" dirty="0">
                <a:solidFill>
                  <a:srgbClr val="000000"/>
                </a:solidFill>
                <a:latin typeface="Josefin Sans" pitchFamily="2" charset="0"/>
              </a:rPr>
              <a:t>Xử lý dữ liệu</a:t>
            </a:r>
            <a:endParaRPr lang="en-US" sz="8500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987156"/>
            <a:ext cx="5231327" cy="29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Josefin Sans" pitchFamily="2" charset="0"/>
                <a:hlinkClick r:id="rId4" action="ppaction://hlinksldjump"/>
              </a:rPr>
              <a:t>Quay lại Trang Chương trình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1805" y="8198352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17258" y="8198352"/>
            <a:ext cx="380203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817" y="8217402"/>
            <a:ext cx="380203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894375" y="8198352"/>
            <a:ext cx="380203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799111" y="2712598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29000" y="5114206"/>
            <a:ext cx="8991600" cy="39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000000"/>
                </a:solidFill>
                <a:latin typeface="Josefin Sans" pitchFamily="2" charset="0"/>
              </a:rPr>
              <a:t>Video ban </a:t>
            </a:r>
            <a:r>
              <a:rPr lang="en-US" sz="3200" dirty="0" err="1">
                <a:solidFill>
                  <a:srgbClr val="000000"/>
                </a:solidFill>
                <a:latin typeface="Josefin Sans" pitchFamily="2" charset="0"/>
              </a:rPr>
              <a:t>đầu</a:t>
            </a:r>
            <a:r>
              <a:rPr lang="en-US" sz="3200" dirty="0">
                <a:solidFill>
                  <a:srgbClr val="000000"/>
                </a:solidFill>
                <a:latin typeface="Josefin Sans" pitchFamily="2" charset="0"/>
              </a:rPr>
              <a:t>:</a:t>
            </a:r>
          </a:p>
        </p:txBody>
      </p:sp>
      <p:pic>
        <p:nvPicPr>
          <p:cNvPr id="7" name="DatVan">
            <a:hlinkClick r:id="" action="ppaction://media"/>
            <a:extLst>
              <a:ext uri="{FF2B5EF4-FFF2-40B4-BE49-F238E27FC236}">
                <a16:creationId xmlns:a16="http://schemas.microsoft.com/office/drawing/2014/main" id="{55F94D01-CA8E-07FE-7A90-EE39B3C3F5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03853" y="2518524"/>
            <a:ext cx="5003928" cy="5406562"/>
          </a:xfrm>
          <a:prstGeom prst="rect">
            <a:avLst/>
          </a:prstGeom>
        </p:spPr>
      </p:pic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97BF083C-4A31-CF0E-032F-59F85A8CB82E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32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320426" y="8362981"/>
            <a:ext cx="15967574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Josefin 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85362" y="5436320"/>
            <a:ext cx="3896238" cy="1144867"/>
            <a:chOff x="0" y="9525"/>
            <a:chExt cx="5537199" cy="1526489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5537199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vi-VN" sz="3600">
                  <a:solidFill>
                    <a:srgbClr val="00A181"/>
                  </a:solidFill>
                  <a:latin typeface="Josefin Sans" pitchFamily="2" charset="0"/>
                </a:rPr>
                <a:t>Kết quả:</a:t>
              </a:r>
              <a:endParaRPr lang="en-US" sz="3600">
                <a:solidFill>
                  <a:srgbClr val="00A181"/>
                </a:solidFill>
                <a:latin typeface="Josefin 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4349"/>
              <a:ext cx="44865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Josefin Sans" pitchFamily="2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21283" y="1038225"/>
            <a:ext cx="6503517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vi-VN" sz="8500" spc="-84" dirty="0">
                <a:solidFill>
                  <a:srgbClr val="000000"/>
                </a:solidFill>
                <a:latin typeface="Josefin Sans" pitchFamily="2" charset="0"/>
              </a:rPr>
              <a:t>Xử lý dữ liệu</a:t>
            </a:r>
            <a:endParaRPr lang="en-US" sz="8500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52012" y="8987156"/>
            <a:ext cx="4908015" cy="2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Josefin Sans" pitchFamily="2" charset="0"/>
                <a:hlinkClick r:id="rId2" action="ppaction://hlinksldjump"/>
              </a:rPr>
              <a:t>Quay lại Trang Chương trình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55303" y="8198352"/>
            <a:ext cx="356705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40756" y="8198352"/>
            <a:ext cx="356705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29315" y="8217402"/>
            <a:ext cx="356705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17873" y="8198352"/>
            <a:ext cx="356705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983147" y="2687862"/>
            <a:ext cx="2793742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919757" y="-135282"/>
            <a:ext cx="3941848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397297" y="-956153"/>
            <a:ext cx="2328032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136" y="4843020"/>
            <a:ext cx="1488106" cy="15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3481" y="6627745"/>
            <a:ext cx="10412506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vi-VN" sz="3200" dirty="0">
                <a:solidFill>
                  <a:srgbClr val="000000"/>
                </a:solidFill>
                <a:latin typeface="Josefin Sans" pitchFamily="2" charset="0"/>
              </a:rPr>
              <a:t>Kích thước của mỗi ảnh: </a:t>
            </a:r>
            <a:r>
              <a:rPr lang="vi-VN" sz="3200" b="1" dirty="0">
                <a:solidFill>
                  <a:srgbClr val="FF0000"/>
                </a:solidFill>
                <a:latin typeface="Josefin Sans" pitchFamily="2" charset="0"/>
              </a:rPr>
              <a:t>160 x 160</a:t>
            </a:r>
            <a:br>
              <a:rPr lang="en-US" sz="3200" b="1" dirty="0">
                <a:solidFill>
                  <a:srgbClr val="FF0000"/>
                </a:solidFill>
                <a:latin typeface="Josefin Sans" pitchFamily="2" charset="0"/>
              </a:rPr>
            </a:br>
            <a:r>
              <a:rPr lang="en-US" sz="3200" dirty="0" err="1">
                <a:latin typeface="Josefin Sans" pitchFamily="2" charset="0"/>
              </a:rPr>
              <a:t>Mỗi</a:t>
            </a:r>
            <a:r>
              <a:rPr lang="en-US" sz="3200" dirty="0">
                <a:latin typeface="Josefin Sans" pitchFamily="2" charset="0"/>
              </a:rPr>
              <a:t> </a:t>
            </a:r>
            <a:r>
              <a:rPr lang="en-US" sz="3200" dirty="0" err="1">
                <a:latin typeface="Josefin Sans" pitchFamily="2" charset="0"/>
              </a:rPr>
              <a:t>giây</a:t>
            </a:r>
            <a:r>
              <a:rPr lang="en-US" sz="3200" dirty="0">
                <a:latin typeface="Josefin Sans" pitchFamily="2" charset="0"/>
              </a:rPr>
              <a:t> </a:t>
            </a:r>
            <a:r>
              <a:rPr lang="en-US" sz="3200" dirty="0" err="1">
                <a:latin typeface="Josefin Sans" pitchFamily="2" charset="0"/>
              </a:rPr>
              <a:t>sẽ</a:t>
            </a:r>
            <a:r>
              <a:rPr lang="en-US" sz="3200" dirty="0">
                <a:latin typeface="Josefin Sans" pitchFamily="2" charset="0"/>
              </a:rPr>
              <a:t> </a:t>
            </a:r>
            <a:r>
              <a:rPr lang="en-US" sz="3200" dirty="0" err="1">
                <a:latin typeface="Josefin Sans" pitchFamily="2" charset="0"/>
              </a:rPr>
              <a:t>lấy</a:t>
            </a:r>
            <a:r>
              <a:rPr lang="en-US" sz="3200" dirty="0">
                <a:latin typeface="Josefin Sans" pitchFamily="2" charset="0"/>
              </a:rPr>
              <a:t> </a:t>
            </a:r>
            <a:r>
              <a:rPr lang="en-US" sz="3200" dirty="0" err="1">
                <a:latin typeface="Josefin Sans" pitchFamily="2" charset="0"/>
              </a:rPr>
              <a:t>được</a:t>
            </a:r>
            <a:r>
              <a:rPr lang="en-US" sz="3200" dirty="0">
                <a:latin typeface="Josefin Sans" pitchFamily="2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Josefin Sans" pitchFamily="2" charset="0"/>
              </a:rPr>
              <a:t>15-20 </a:t>
            </a:r>
            <a:r>
              <a:rPr lang="en-US" sz="3200" dirty="0" err="1">
                <a:solidFill>
                  <a:srgbClr val="FF0000"/>
                </a:solidFill>
                <a:latin typeface="Josefin Sans" pitchFamily="2" charset="0"/>
              </a:rPr>
              <a:t>ảnh</a:t>
            </a:r>
            <a:r>
              <a:rPr lang="en-US" sz="3200" dirty="0">
                <a:solidFill>
                  <a:srgbClr val="FF0000"/>
                </a:solidFill>
                <a:latin typeface="Josefin Sans" pitchFamily="2" charset="0"/>
              </a:rPr>
              <a:t> </a:t>
            </a:r>
            <a:r>
              <a:rPr lang="en-US" sz="3200" dirty="0">
                <a:latin typeface="Josefin Sans" pitchFamily="2" charset="0"/>
              </a:rPr>
              <a:t>(</a:t>
            </a:r>
            <a:r>
              <a:rPr lang="en-US" sz="3200" dirty="0" err="1">
                <a:latin typeface="Josefin Sans" pitchFamily="2" charset="0"/>
              </a:rPr>
              <a:t>Tuỳ</a:t>
            </a:r>
            <a:r>
              <a:rPr lang="en-US" sz="3200" dirty="0">
                <a:latin typeface="Josefin Sans" pitchFamily="2" charset="0"/>
              </a:rPr>
              <a:t> FPS </a:t>
            </a:r>
            <a:r>
              <a:rPr lang="en-US" sz="3200" dirty="0" err="1">
                <a:latin typeface="Josefin Sans" pitchFamily="2" charset="0"/>
              </a:rPr>
              <a:t>của</a:t>
            </a:r>
            <a:r>
              <a:rPr lang="en-US" sz="3200" dirty="0">
                <a:latin typeface="Josefin Sans" pitchFamily="2" charset="0"/>
              </a:rPr>
              <a:t> video)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91999E-B193-7267-867B-F664DEFE0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823748"/>
            <a:ext cx="1429812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648F9B-6184-D80C-14F6-05DCF7F88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689" y="4839780"/>
            <a:ext cx="1429812" cy="1524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2A6326F6-AED1-BDAC-0602-B41C5BE43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66" y="4838592"/>
            <a:ext cx="1429812" cy="1524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4F08B953-083E-65B0-1E3F-808D25F92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25" y="4823748"/>
            <a:ext cx="1429812" cy="1524000"/>
          </a:xfrm>
          <a:prstGeom prst="rect">
            <a:avLst/>
          </a:prstGeom>
        </p:spPr>
      </p:pic>
      <p:sp>
        <p:nvSpPr>
          <p:cNvPr id="1029" name="Google Shape;66;p14">
            <a:extLst>
              <a:ext uri="{FF2B5EF4-FFF2-40B4-BE49-F238E27FC236}">
                <a16:creationId xmlns:a16="http://schemas.microsoft.com/office/drawing/2014/main" id="{6C8D21F1-716B-B571-9861-2F289A42E9F4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33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grpSp>
        <p:nvGrpSpPr>
          <p:cNvPr id="31" name="Group 27"/>
          <p:cNvGrpSpPr/>
          <p:nvPr/>
        </p:nvGrpSpPr>
        <p:grpSpPr>
          <a:xfrm rot="17340000">
            <a:off x="12179300" y="-2284730"/>
            <a:ext cx="5050790" cy="4704715"/>
            <a:chOff x="0" y="0"/>
            <a:chExt cx="3619627" cy="3134614"/>
          </a:xfrm>
        </p:grpSpPr>
        <p:sp>
          <p:nvSpPr>
            <p:cNvPr id="32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6" name="Group 25"/>
          <p:cNvGrpSpPr/>
          <p:nvPr/>
        </p:nvGrpSpPr>
        <p:grpSpPr>
          <a:xfrm rot="7320000">
            <a:off x="15890875" y="892810"/>
            <a:ext cx="2381885" cy="1956435"/>
            <a:chOff x="0" y="0"/>
            <a:chExt cx="3619627" cy="3134614"/>
          </a:xfrm>
        </p:grpSpPr>
        <p:sp>
          <p:nvSpPr>
            <p:cNvPr id="9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25" name="Text Box 24"/>
          <p:cNvSpPr txBox="1"/>
          <p:nvPr/>
        </p:nvSpPr>
        <p:spPr>
          <a:xfrm>
            <a:off x="4343400" y="9420784"/>
            <a:ext cx="9015798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 pitchFamily="2" charset="0"/>
                <a:cs typeface="Arial"/>
                <a:sym typeface="+mn-ea"/>
              </a:rPr>
              <a:t>Tổng</a:t>
            </a:r>
            <a:r>
              <a:rPr lang="en-US" altLang="en-US" sz="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 pitchFamily="2" charset="0"/>
                <a:cs typeface="Arial"/>
                <a:sym typeface="+mn-ea"/>
              </a:rPr>
              <a:t>cộng</a:t>
            </a:r>
            <a:r>
              <a:rPr lang="en-US" altLang="en-US" sz="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 pitchFamily="2" charset="0"/>
                <a:cs typeface="Arial"/>
                <a:sym typeface="+mn-ea"/>
              </a:rPr>
              <a:t>: </a:t>
            </a:r>
            <a:r>
              <a:rPr lang="en-US" altLang="en-US" sz="5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 pitchFamily="2" charset="0"/>
                <a:cs typeface="Arial"/>
                <a:sym typeface="+mn-ea"/>
              </a:rPr>
              <a:t>6734 </a:t>
            </a:r>
            <a:r>
              <a:rPr lang="en-US" altLang="en-US" sz="5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 pitchFamily="2" charset="0"/>
                <a:cs typeface="Arial"/>
                <a:sym typeface="+mn-ea"/>
              </a:rPr>
              <a:t>ảnh</a:t>
            </a:r>
            <a:r>
              <a:rPr lang="en-US" altLang="en-US" sz="5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endParaRPr lang="vi-VN" altLang="en-US" sz="5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F68543-FCB5-AAC0-8401-662D3F8CD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52700"/>
            <a:ext cx="10714922" cy="690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24">
            <a:extLst>
              <a:ext uri="{FF2B5EF4-FFF2-40B4-BE49-F238E27FC236}">
                <a16:creationId xmlns:a16="http://schemas.microsoft.com/office/drawing/2014/main" id="{9EC19E90-4A8D-4797-20FC-E90D2DBF94F5}"/>
              </a:ext>
            </a:extLst>
          </p:cNvPr>
          <p:cNvSpPr txBox="1"/>
          <p:nvPr/>
        </p:nvSpPr>
        <p:spPr>
          <a:xfrm>
            <a:off x="0" y="1376566"/>
            <a:ext cx="9015798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Dữ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liệu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3C62707B-226A-476D-B24C-E23844CEE19F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35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44688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02D28-B813-EA80-D08C-1B97F1144774}"/>
              </a:ext>
            </a:extLst>
          </p:cNvPr>
          <p:cNvSpPr txBox="1"/>
          <p:nvPr/>
        </p:nvSpPr>
        <p:spPr>
          <a:xfrm>
            <a:off x="155299" y="2263709"/>
            <a:ext cx="17845800" cy="68634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Josefin Sans" pitchFamily="2" charset="0"/>
                <a:cs typeface="Arial"/>
              </a:rPr>
              <a:t>MTCNN: </a:t>
            </a:r>
            <a:r>
              <a:rPr lang="vi-VN" sz="4000" dirty="0">
                <a:latin typeface="Josefin Sans" pitchFamily="2" charset="0"/>
              </a:rPr>
              <a:t>margin = 20; threshold = [0.6, 0.7, 0.7]. </a:t>
            </a: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000" dirty="0">
                <a:latin typeface="Josefin Sans" pitchFamily="2" charset="0"/>
              </a:rPr>
              <a:t>FaceNet: </a:t>
            </a:r>
            <a:r>
              <a:rPr lang="en-US" sz="4000" b="0" dirty="0">
                <a:effectLst/>
                <a:latin typeface="Josefin Sans" pitchFamily="2" charset="0"/>
              </a:rPr>
              <a:t>InceptionResnetV1</a:t>
            </a:r>
            <a:r>
              <a:rPr lang="en-US" sz="4000" b="0" dirty="0">
                <a:solidFill>
                  <a:srgbClr val="CCCCCC"/>
                </a:solidFill>
                <a:effectLst/>
                <a:latin typeface="Josefin Sans" pitchFamily="2" charset="0"/>
              </a:rPr>
              <a:t>(</a:t>
            </a:r>
            <a:r>
              <a:rPr lang="vi-VN" sz="4000" dirty="0">
                <a:latin typeface="Josefin Sans" pitchFamily="2" charset="0"/>
              </a:rPr>
              <a:t>classify = False; pretrained = casia-webface</a:t>
            </a:r>
            <a:r>
              <a:rPr lang="en-US" sz="4000" dirty="0">
                <a:latin typeface="Josefin Sans" pitchFamily="2" charset="0"/>
              </a:rPr>
              <a:t>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Josefin Sans" pitchFamily="2" charset="0"/>
              </a:rPr>
              <a:t>K-NN: </a:t>
            </a:r>
            <a:r>
              <a:rPr lang="en-US" sz="4000" dirty="0" err="1">
                <a:latin typeface="Josefin Sans" pitchFamily="2" charset="0"/>
              </a:rPr>
              <a:t>n_neighbors</a:t>
            </a:r>
            <a:r>
              <a:rPr lang="en-US" sz="4000" dirty="0">
                <a:latin typeface="Josefin Sans" pitchFamily="2" charset="0"/>
              </a:rPr>
              <a:t> = 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vi-VN" sz="4000" dirty="0">
              <a:latin typeface="Josefin Sans" pitchFamily="2" charset="0"/>
              <a:cs typeface="Arial"/>
            </a:endParaRPr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614602C7-F934-949F-65A0-71807F280003}"/>
              </a:ext>
            </a:extLst>
          </p:cNvPr>
          <p:cNvSpPr txBox="1"/>
          <p:nvPr/>
        </p:nvSpPr>
        <p:spPr>
          <a:xfrm>
            <a:off x="0" y="1376566"/>
            <a:ext cx="9015798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Thực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nghiệm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lần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1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D462698-F309-88B3-29F7-94824BB2E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78495"/>
            <a:ext cx="15813689" cy="14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F456014-4D3E-1055-9A71-9993D7D40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5553983"/>
            <a:ext cx="9601200" cy="197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08AA99D2-9AF2-1E29-B39A-DFCFBF3B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8586487"/>
            <a:ext cx="15813689" cy="10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F687E5AA-F854-BF32-3BA3-F64F974F81C4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36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421592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614602C7-F934-949F-65A0-71807F280003}"/>
              </a:ext>
            </a:extLst>
          </p:cNvPr>
          <p:cNvSpPr txBox="1"/>
          <p:nvPr/>
        </p:nvSpPr>
        <p:spPr>
          <a:xfrm>
            <a:off x="0" y="1376566"/>
            <a:ext cx="9015798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Kết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quả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thực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nghiệm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lần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1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F74F0509-B31F-57EF-4F95-9363AD4D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46618"/>
            <a:ext cx="9220200" cy="80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7D71813F-E311-A8B8-066F-5FBD17A48BFA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37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24392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02D28-B813-EA80-D08C-1B97F1144774}"/>
              </a:ext>
            </a:extLst>
          </p:cNvPr>
          <p:cNvSpPr txBox="1"/>
          <p:nvPr/>
        </p:nvSpPr>
        <p:spPr>
          <a:xfrm>
            <a:off x="155299" y="2263709"/>
            <a:ext cx="17845800" cy="68634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Josefin Sans" pitchFamily="2" charset="0"/>
                <a:cs typeface="Arial"/>
              </a:rPr>
              <a:t>MTCNN: </a:t>
            </a:r>
            <a:r>
              <a:rPr lang="vi-VN" sz="4000" dirty="0">
                <a:latin typeface="Josefin Sans" pitchFamily="2" charset="0"/>
              </a:rPr>
              <a:t>margin = 20; threshold = [0.6, 0.7, 0.7]. </a:t>
            </a: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000" dirty="0">
                <a:latin typeface="Josefin Sans" pitchFamily="2" charset="0"/>
              </a:rPr>
              <a:t>FaceNet: </a:t>
            </a:r>
            <a:r>
              <a:rPr lang="en-US" sz="4000" b="0" dirty="0">
                <a:effectLst/>
                <a:latin typeface="Josefin Sans" pitchFamily="2" charset="0"/>
              </a:rPr>
              <a:t>InceptionResnetV1</a:t>
            </a:r>
            <a:r>
              <a:rPr lang="en-US" sz="4000" b="0" dirty="0">
                <a:solidFill>
                  <a:srgbClr val="CCCCCC"/>
                </a:solidFill>
                <a:effectLst/>
                <a:latin typeface="Josefin Sans" pitchFamily="2" charset="0"/>
              </a:rPr>
              <a:t>(</a:t>
            </a:r>
            <a:r>
              <a:rPr lang="vi-VN" sz="4000" dirty="0">
                <a:latin typeface="Josefin Sans" pitchFamily="2" charset="0"/>
              </a:rPr>
              <a:t>classify = False; pretrained = casia-webface</a:t>
            </a:r>
            <a:r>
              <a:rPr lang="en-US" sz="4000" dirty="0">
                <a:latin typeface="Josefin Sans" pitchFamily="2" charset="0"/>
              </a:rPr>
              <a:t>).</a:t>
            </a:r>
          </a:p>
          <a:p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Josefin Sans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Josefin Sans" pitchFamily="2" charset="0"/>
              </a:rPr>
              <a:t>K-NN: </a:t>
            </a:r>
            <a:r>
              <a:rPr lang="en-US" sz="4000" dirty="0" err="1">
                <a:latin typeface="Josefin Sans" pitchFamily="2" charset="0"/>
              </a:rPr>
              <a:t>n_neighbors</a:t>
            </a:r>
            <a:r>
              <a:rPr lang="en-US" sz="4000" dirty="0">
                <a:latin typeface="Josefin Sans" pitchFamily="2" charset="0"/>
              </a:rPr>
              <a:t> = 3; weights = ‘distance’ (</a:t>
            </a:r>
            <a:r>
              <a:rPr lang="en-US" sz="4000" dirty="0" err="1">
                <a:latin typeface="Josefin Sans" pitchFamily="2" charset="0"/>
              </a:rPr>
              <a:t>Sử</a:t>
            </a:r>
            <a:r>
              <a:rPr lang="en-US" sz="4000" dirty="0">
                <a:latin typeface="Josefin Sans" pitchFamily="2" charset="0"/>
              </a:rPr>
              <a:t> </a:t>
            </a:r>
            <a:r>
              <a:rPr lang="en-US" sz="4000" dirty="0" err="1">
                <a:latin typeface="Josefin Sans" pitchFamily="2" charset="0"/>
              </a:rPr>
              <a:t>dụng</a:t>
            </a:r>
            <a:r>
              <a:rPr lang="en-US" sz="4000" dirty="0">
                <a:latin typeface="Josefin Sans" pitchFamily="2" charset="0"/>
              </a:rPr>
              <a:t> Grid Search).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vi-VN" sz="4000" dirty="0">
              <a:latin typeface="Josefin Sans" pitchFamily="2" charset="0"/>
              <a:cs typeface="Arial"/>
            </a:endParaRPr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614602C7-F934-949F-65A0-71807F280003}"/>
              </a:ext>
            </a:extLst>
          </p:cNvPr>
          <p:cNvSpPr txBox="1"/>
          <p:nvPr/>
        </p:nvSpPr>
        <p:spPr>
          <a:xfrm>
            <a:off x="0" y="1376566"/>
            <a:ext cx="9015798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Thực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nghiệm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lần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2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D462698-F309-88B3-29F7-94824BB2E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78495"/>
            <a:ext cx="15813689" cy="14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F456014-4D3E-1055-9A71-9993D7D40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5531123"/>
            <a:ext cx="9601200" cy="197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39E0E8FE-2DBB-D6F5-3DD6-E776D711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8504784"/>
            <a:ext cx="15828929" cy="15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30D7B204-BFDA-93B0-6890-BDF0B3C02231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38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13502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614602C7-F934-949F-65A0-71807F280003}"/>
              </a:ext>
            </a:extLst>
          </p:cNvPr>
          <p:cNvSpPr txBox="1"/>
          <p:nvPr/>
        </p:nvSpPr>
        <p:spPr>
          <a:xfrm>
            <a:off x="0" y="1376566"/>
            <a:ext cx="9015798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Kết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quả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thực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nghiệm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lần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2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B8927C1-7034-D346-8D66-0B73A7AF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47900"/>
            <a:ext cx="9906000" cy="7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074A0695-FD79-818F-046C-FBB2E288C2E3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39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74890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614602C7-F934-949F-65A0-71807F280003}"/>
              </a:ext>
            </a:extLst>
          </p:cNvPr>
          <p:cNvSpPr txBox="1"/>
          <p:nvPr/>
        </p:nvSpPr>
        <p:spPr>
          <a:xfrm>
            <a:off x="0" y="1376566"/>
            <a:ext cx="9015798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Thảo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luận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B8927C1-7034-D346-8D66-0B73A7AF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47900"/>
            <a:ext cx="9906000" cy="7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73B5C6-E090-5813-D5F7-0E7A27B41D7C}"/>
              </a:ext>
            </a:extLst>
          </p:cNvPr>
          <p:cNvSpPr/>
          <p:nvPr/>
        </p:nvSpPr>
        <p:spPr>
          <a:xfrm>
            <a:off x="4724400" y="6210300"/>
            <a:ext cx="67818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A5BDD0-5FA2-ECF4-6F4A-35E00E9A5A46}"/>
              </a:ext>
            </a:extLst>
          </p:cNvPr>
          <p:cNvSpPr/>
          <p:nvPr/>
        </p:nvSpPr>
        <p:spPr>
          <a:xfrm>
            <a:off x="4538378" y="7886700"/>
            <a:ext cx="6967821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5E4A35B6-63F9-92CB-A38A-F2895397EECA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40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956839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180228" y="5800150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96600" y="984825"/>
            <a:ext cx="7611546" cy="659125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Josefin Sans" pitchFamily="2" charset="0"/>
              </a:rPr>
              <a:t>4</a:t>
            </a:fld>
            <a:endParaRPr lang="en-US">
              <a:latin typeface="Josefin Sans" pitchFamily="2" charset="0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7569CC2-F470-6D57-38FA-F2A1B69A9758}"/>
              </a:ext>
            </a:extLst>
          </p:cNvPr>
          <p:cNvSpPr txBox="1"/>
          <p:nvPr/>
        </p:nvSpPr>
        <p:spPr>
          <a:xfrm>
            <a:off x="152400" y="3390900"/>
            <a:ext cx="11166739" cy="259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en-US" sz="7000" spc="-84" dirty="0" err="1">
                <a:solidFill>
                  <a:srgbClr val="000000"/>
                </a:solidFill>
                <a:latin typeface="Josefin Sans" pitchFamily="2" charset="0"/>
              </a:rPr>
              <a:t>Tại</a:t>
            </a:r>
            <a:r>
              <a:rPr lang="en-US" sz="7000" spc="-84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7000" spc="-84" dirty="0" err="1">
                <a:solidFill>
                  <a:srgbClr val="000000"/>
                </a:solidFill>
                <a:latin typeface="Josefin Sans" pitchFamily="2" charset="0"/>
              </a:rPr>
              <a:t>sao</a:t>
            </a:r>
            <a:r>
              <a:rPr lang="en-US" sz="7000" spc="-84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7000" spc="-84" dirty="0" err="1">
                <a:solidFill>
                  <a:srgbClr val="000000"/>
                </a:solidFill>
                <a:latin typeface="Josefin Sans" pitchFamily="2" charset="0"/>
              </a:rPr>
              <a:t>là</a:t>
            </a:r>
            <a:r>
              <a:rPr lang="en-US" sz="7000" spc="-84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br>
              <a:rPr lang="en-US" sz="7000" spc="-84" dirty="0">
                <a:solidFill>
                  <a:srgbClr val="000000"/>
                </a:solidFill>
                <a:latin typeface="Josefin Sans" pitchFamily="2" charset="0"/>
              </a:rPr>
            </a:br>
            <a:r>
              <a:rPr lang="en-US" sz="8000" b="1" spc="-84" dirty="0">
                <a:solidFill>
                  <a:srgbClr val="000000"/>
                </a:solidFill>
                <a:latin typeface="Josefin Sans" pitchFamily="2" charset="0"/>
              </a:rPr>
              <a:t>Điểm danh </a:t>
            </a:r>
            <a:r>
              <a:rPr lang="en-US" sz="8000" b="1" spc="-84" dirty="0" err="1">
                <a:solidFill>
                  <a:srgbClr val="000000"/>
                </a:solidFill>
                <a:latin typeface="Josefin Sans" pitchFamily="2" charset="0"/>
              </a:rPr>
              <a:t>sinh</a:t>
            </a:r>
            <a:r>
              <a:rPr lang="en-US" sz="8000" b="1" spc="-84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sz="8000" b="1" spc="-84" dirty="0" err="1">
                <a:solidFill>
                  <a:srgbClr val="000000"/>
                </a:solidFill>
                <a:latin typeface="Josefin Sans" pitchFamily="2" charset="0"/>
              </a:rPr>
              <a:t>viên</a:t>
            </a:r>
            <a:r>
              <a:rPr lang="en-US" sz="8000" b="1" spc="-84" dirty="0">
                <a:solidFill>
                  <a:srgbClr val="000000"/>
                </a:solidFill>
                <a:latin typeface="Josefin Sans" pitchFamily="2" charset="0"/>
              </a:rPr>
              <a:t>?</a:t>
            </a:r>
            <a:endParaRPr lang="en-US" sz="8000" b="1" spc="-84" dirty="0">
              <a:solidFill>
                <a:srgbClr val="000000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15" name="Google Shape;72;p14">
            <a:extLst>
              <a:ext uri="{FF2B5EF4-FFF2-40B4-BE49-F238E27FC236}">
                <a16:creationId xmlns:a16="http://schemas.microsoft.com/office/drawing/2014/main" id="{943DB3D5-30A7-BF05-FA38-08B62A143BE2}"/>
              </a:ext>
            </a:extLst>
          </p:cNvPr>
          <p:cNvSpPr txBox="1"/>
          <p:nvPr/>
        </p:nvSpPr>
        <p:spPr>
          <a:xfrm>
            <a:off x="0" y="13328"/>
            <a:ext cx="5715000" cy="98482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en-US" sz="4000" dirty="0">
                <a:latin typeface="Josefin Sans"/>
                <a:ea typeface="Josefin Sans"/>
                <a:cs typeface="Josefin Sans"/>
                <a:sym typeface="Josefin Sans"/>
              </a:rPr>
              <a:t>I. GIỚI THIỆU</a:t>
            </a:r>
          </a:p>
        </p:txBody>
      </p:sp>
      <p:pic>
        <p:nvPicPr>
          <p:cNvPr id="2052" name="Picture 4" descr="Why Facial Recognition Technology is so Important for Modern Security |  Gatekeeper Security">
            <a:extLst>
              <a:ext uri="{FF2B5EF4-FFF2-40B4-BE49-F238E27FC236}">
                <a16:creationId xmlns:a16="http://schemas.microsoft.com/office/drawing/2014/main" id="{78A1DDEB-48CF-EBA8-E726-C558C3060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30" y="5853975"/>
            <a:ext cx="6367229" cy="422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312A6196-D486-BD97-D395-140581043EA4}"/>
              </a:ext>
            </a:extLst>
          </p:cNvPr>
          <p:cNvSpPr txBox="1"/>
          <p:nvPr/>
        </p:nvSpPr>
        <p:spPr>
          <a:xfrm>
            <a:off x="1684230" y="1910040"/>
            <a:ext cx="3657600" cy="12503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  <a:spcBef>
                <a:spcPct val="0"/>
              </a:spcBef>
            </a:pPr>
            <a:r>
              <a:rPr lang="en-US" sz="7000" spc="-84" dirty="0">
                <a:solidFill>
                  <a:srgbClr val="000000"/>
                </a:solidFill>
                <a:latin typeface="Josefin Sans" pitchFamily="2" charset="0"/>
              </a:rPr>
              <a:t>MTCNN</a:t>
            </a:r>
            <a:endParaRPr lang="en-US" sz="8000" b="1" spc="-84" dirty="0">
              <a:solidFill>
                <a:srgbClr val="000000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9044EFC0-B8C6-9200-3701-2447C10DDE43}"/>
              </a:ext>
            </a:extLst>
          </p:cNvPr>
          <p:cNvSpPr txBox="1"/>
          <p:nvPr/>
        </p:nvSpPr>
        <p:spPr>
          <a:xfrm>
            <a:off x="6934200" y="1910040"/>
            <a:ext cx="3657600" cy="1250342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  <a:spcBef>
                <a:spcPct val="0"/>
              </a:spcBef>
            </a:pPr>
            <a:r>
              <a:rPr lang="en-US" sz="7000" spc="-84" dirty="0" err="1">
                <a:solidFill>
                  <a:schemeClr val="bg1"/>
                </a:solidFill>
                <a:latin typeface="Josefin Sans" pitchFamily="2" charset="0"/>
              </a:rPr>
              <a:t>FaceNet</a:t>
            </a:r>
            <a:endParaRPr lang="en-US" sz="8000" b="1" spc="-84" dirty="0">
              <a:solidFill>
                <a:schemeClr val="bg1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08015B20-A658-D028-0066-43C46B17896A}"/>
              </a:ext>
            </a:extLst>
          </p:cNvPr>
          <p:cNvSpPr/>
          <p:nvPr/>
        </p:nvSpPr>
        <p:spPr>
          <a:xfrm>
            <a:off x="5715000" y="2094055"/>
            <a:ext cx="914400" cy="98482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66;p14">
            <a:extLst>
              <a:ext uri="{FF2B5EF4-FFF2-40B4-BE49-F238E27FC236}">
                <a16:creationId xmlns:a16="http://schemas.microsoft.com/office/drawing/2014/main" id="{4830554A-7A63-33DC-3E08-EF61F3B03D36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 sz="7600"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 rot="5400000">
            <a:off x="6223000" y="-10782300"/>
            <a:ext cx="3239770" cy="22541865"/>
          </a:xfrm>
          <a:prstGeom prst="rect">
            <a:avLst/>
          </a:prstGeom>
          <a:gradFill>
            <a:gsLst>
              <a:gs pos="45000">
                <a:srgbClr val="14CD68"/>
              </a:gs>
              <a:gs pos="100000">
                <a:srgbClr val="035C7D"/>
              </a:gs>
            </a:gsLst>
            <a:lin ang="90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" pitchFamily="2" charset="0"/>
            </a:endParaRPr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614602C7-F934-949F-65A0-71807F280003}"/>
              </a:ext>
            </a:extLst>
          </p:cNvPr>
          <p:cNvSpPr txBox="1"/>
          <p:nvPr/>
        </p:nvSpPr>
        <p:spPr>
          <a:xfrm>
            <a:off x="0" y="1376566"/>
            <a:ext cx="9015798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Thảo</a:t>
            </a:r>
            <a:r>
              <a:rPr lang="en-US" altLang="en-US" sz="5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altLang="en-US" sz="5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Josefin Sans" pitchFamily="2" charset="0"/>
                <a:cs typeface="Arial"/>
                <a:sym typeface="+mn-ea"/>
              </a:rPr>
              <a:t>luận</a:t>
            </a:r>
            <a:endParaRPr lang="vi-V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DA04B-CA5D-AA81-EB79-3A1A9C945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09" y="3278511"/>
            <a:ext cx="2426301" cy="2426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D0CA2-785A-69C3-AED0-F1C78A406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10" y="3310695"/>
            <a:ext cx="2441539" cy="2441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74ECC-6590-8A70-7DDE-EC297D438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09" y="6151719"/>
            <a:ext cx="2441540" cy="2441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F9AE08-9B1F-8A89-BE64-DE7ACC9BE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69" y="6151718"/>
            <a:ext cx="2441541" cy="2441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4A376F-3C81-1BF7-765C-908894B16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91" y="3278511"/>
            <a:ext cx="2435623" cy="24356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AB56F3-82D8-48D2-A956-315942CBE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599" y="6177981"/>
            <a:ext cx="2435621" cy="2435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78E64B-A5E6-CACF-B1D4-41D95FD7E3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3295456"/>
            <a:ext cx="2435622" cy="2435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787772-C856-E04C-011F-BDFCE24C4E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148" y="6177982"/>
            <a:ext cx="2435623" cy="2435623"/>
          </a:xfrm>
          <a:prstGeom prst="rect">
            <a:avLst/>
          </a:prstGeom>
        </p:spPr>
      </p:pic>
      <p:sp>
        <p:nvSpPr>
          <p:cNvPr id="22" name="Text Box 24">
            <a:extLst>
              <a:ext uri="{FF2B5EF4-FFF2-40B4-BE49-F238E27FC236}">
                <a16:creationId xmlns:a16="http://schemas.microsoft.com/office/drawing/2014/main" id="{96D42A26-D0BB-2FE3-9F69-42BF49115DF9}"/>
              </a:ext>
            </a:extLst>
          </p:cNvPr>
          <p:cNvSpPr txBox="1"/>
          <p:nvPr/>
        </p:nvSpPr>
        <p:spPr>
          <a:xfrm>
            <a:off x="3505200" y="2437480"/>
            <a:ext cx="3886200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 pitchFamily="2" charset="0"/>
                <a:cs typeface="Arial"/>
                <a:sym typeface="+mn-ea"/>
              </a:rPr>
              <a:t>QuangHuy</a:t>
            </a:r>
            <a:endParaRPr lang="vi-VN" altLang="en-US" sz="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D168716A-40E8-05B8-75FE-CA0AF0DD06BC}"/>
              </a:ext>
            </a:extLst>
          </p:cNvPr>
          <p:cNvSpPr txBox="1"/>
          <p:nvPr/>
        </p:nvSpPr>
        <p:spPr>
          <a:xfrm>
            <a:off x="11201400" y="2437480"/>
            <a:ext cx="3886200" cy="661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en-US" sz="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 pitchFamily="2" charset="0"/>
                <a:cs typeface="Arial"/>
                <a:sym typeface="+mn-ea"/>
              </a:rPr>
              <a:t>VanTien591</a:t>
            </a:r>
            <a:endParaRPr lang="vi-VN" altLang="en-US" sz="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osefin Sans" pitchFamily="2" charset="0"/>
              <a:cs typeface="Arial"/>
              <a:sym typeface="+mn-ea"/>
            </a:endParaRP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946AC69E-9F0F-4E51-2AC3-FC0CEB5475B8}"/>
              </a:ext>
            </a:extLst>
          </p:cNvPr>
          <p:cNvSpPr txBox="1"/>
          <p:nvPr/>
        </p:nvSpPr>
        <p:spPr>
          <a:xfrm>
            <a:off x="17164715" y="9148296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41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07419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811000" y="5787822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39888" y="1698135"/>
            <a:ext cx="7957375" cy="689072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r="-298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2108" y="4362806"/>
            <a:ext cx="5705011" cy="36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595" lvl="1" indent="-220980">
              <a:lnSpc>
                <a:spcPts val="3075"/>
              </a:lnSpc>
              <a:buFont typeface="Arial" panose="020B0604020202020204"/>
              <a:buChar char="•"/>
            </a:pPr>
            <a:endParaRPr lang="en-US" sz="2050">
              <a:solidFill>
                <a:srgbClr val="000000"/>
              </a:solidFill>
              <a:latin typeface="Muli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987156"/>
            <a:ext cx="5231327" cy="27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Muli Semi-Bold" panose="00000700000000000000"/>
                <a:hlinkClick r:id="rId3" action="ppaction://hlinksldjump"/>
              </a:rPr>
              <a:t>Quay lại Trang Chương trình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Google Shape;72;p14">
            <a:extLst>
              <a:ext uri="{FF2B5EF4-FFF2-40B4-BE49-F238E27FC236}">
                <a16:creationId xmlns:a16="http://schemas.microsoft.com/office/drawing/2014/main" id="{B3676537-5780-EA1B-FA54-9369C1798383}"/>
              </a:ext>
            </a:extLst>
          </p:cNvPr>
          <p:cNvSpPr txBox="1"/>
          <p:nvPr/>
        </p:nvSpPr>
        <p:spPr>
          <a:xfrm>
            <a:off x="685800" y="4201140"/>
            <a:ext cx="6934200" cy="190815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en-US" sz="5000" dirty="0">
                <a:latin typeface="Josefin Sans"/>
                <a:ea typeface="Josefin Sans"/>
                <a:cs typeface="Josefin Sans"/>
                <a:sym typeface="Josefin Sans"/>
              </a:rPr>
              <a:t>V. XÂY DỰNG </a:t>
            </a:r>
            <a:br>
              <a:rPr lang="en-US" sz="5000" dirty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5000" dirty="0">
                <a:latin typeface="Josefin Sans"/>
                <a:ea typeface="Josefin Sans"/>
                <a:cs typeface="Josefin Sans"/>
                <a:sym typeface="Josefin Sans"/>
              </a:rPr>
              <a:t>ỨNG DỤNG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C647B8E4-7DCB-60F6-1BC9-B3870A178C7B}"/>
              </a:ext>
            </a:extLst>
          </p:cNvPr>
          <p:cNvSpPr txBox="1"/>
          <p:nvPr/>
        </p:nvSpPr>
        <p:spPr>
          <a:xfrm>
            <a:off x="-32042" y="9122728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42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39888" y="1698135"/>
            <a:ext cx="7957375" cy="689072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r="-298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2108" y="4362806"/>
            <a:ext cx="5705011" cy="36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595" lvl="1" indent="-220980">
              <a:lnSpc>
                <a:spcPts val="3075"/>
              </a:lnSpc>
              <a:buFont typeface="Arial" panose="020B0604020202020204"/>
              <a:buChar char="•"/>
            </a:pPr>
            <a:endParaRPr lang="en-US" sz="2050">
              <a:solidFill>
                <a:srgbClr val="000000"/>
              </a:solidFill>
              <a:latin typeface="Muli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987156"/>
            <a:ext cx="5231327" cy="27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Muli Semi-Bold" panose="00000700000000000000"/>
                <a:hlinkClick r:id="rId3" action="ppaction://hlinksldjump"/>
              </a:rPr>
              <a:t>Quay lại Trang Chương trình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Google Shape;72;p14">
            <a:extLst>
              <a:ext uri="{FF2B5EF4-FFF2-40B4-BE49-F238E27FC236}">
                <a16:creationId xmlns:a16="http://schemas.microsoft.com/office/drawing/2014/main" id="{9EABE068-DE93-7726-3824-1E8D8257C088}"/>
              </a:ext>
            </a:extLst>
          </p:cNvPr>
          <p:cNvSpPr txBox="1"/>
          <p:nvPr/>
        </p:nvSpPr>
        <p:spPr>
          <a:xfrm>
            <a:off x="972588" y="394774"/>
            <a:ext cx="6934200" cy="113871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en-US" sz="5000" dirty="0">
                <a:latin typeface="Josefin Sans"/>
                <a:ea typeface="Josefin Sans"/>
                <a:cs typeface="Josefin Sans"/>
                <a:sym typeface="Josefin Sans"/>
              </a:rPr>
              <a:t>VI. KẾT LUẬN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51163760-B3EB-3489-3FD0-F5D27AFAB183}"/>
              </a:ext>
            </a:extLst>
          </p:cNvPr>
          <p:cNvSpPr txBox="1"/>
          <p:nvPr/>
        </p:nvSpPr>
        <p:spPr>
          <a:xfrm>
            <a:off x="1490737" y="3293315"/>
            <a:ext cx="3657600" cy="12503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  <a:spcBef>
                <a:spcPct val="0"/>
              </a:spcBef>
            </a:pPr>
            <a:r>
              <a:rPr lang="en-US" sz="7000" spc="-84" dirty="0">
                <a:solidFill>
                  <a:srgbClr val="000000"/>
                </a:solidFill>
                <a:latin typeface="Josefin Sans" pitchFamily="2" charset="0"/>
              </a:rPr>
              <a:t>MTCNN</a:t>
            </a:r>
            <a:endParaRPr lang="en-US" sz="8000" b="1" spc="-84" dirty="0">
              <a:solidFill>
                <a:srgbClr val="000000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6C63062A-2DB0-342A-C578-3969187AEA19}"/>
              </a:ext>
            </a:extLst>
          </p:cNvPr>
          <p:cNvSpPr txBox="1"/>
          <p:nvPr/>
        </p:nvSpPr>
        <p:spPr>
          <a:xfrm>
            <a:off x="1490737" y="5678314"/>
            <a:ext cx="3657600" cy="125034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  <a:spcBef>
                <a:spcPct val="0"/>
              </a:spcBef>
            </a:pPr>
            <a:r>
              <a:rPr lang="en-US" sz="7000" spc="-84" dirty="0" err="1">
                <a:solidFill>
                  <a:schemeClr val="bg1"/>
                </a:solidFill>
                <a:latin typeface="Josefin Sans" pitchFamily="2" charset="0"/>
              </a:rPr>
              <a:t>FaceNet</a:t>
            </a:r>
            <a:endParaRPr lang="en-US" sz="8000" b="1" spc="-84" dirty="0">
              <a:solidFill>
                <a:schemeClr val="bg1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31" name="Google Shape;66;p14">
            <a:extLst>
              <a:ext uri="{FF2B5EF4-FFF2-40B4-BE49-F238E27FC236}">
                <a16:creationId xmlns:a16="http://schemas.microsoft.com/office/drawing/2014/main" id="{5DA7B6E8-62C4-9A4A-E8A1-13A7ED83F13F}"/>
              </a:ext>
            </a:extLst>
          </p:cNvPr>
          <p:cNvSpPr txBox="1"/>
          <p:nvPr/>
        </p:nvSpPr>
        <p:spPr>
          <a:xfrm>
            <a:off x="0" y="9122728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43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50949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9"/>
          <p:cNvSpPr txBox="1">
            <a:spLocks noGrp="1"/>
          </p:cNvSpPr>
          <p:nvPr>
            <p:ph type="title"/>
          </p:nvPr>
        </p:nvSpPr>
        <p:spPr>
          <a:xfrm>
            <a:off x="396050" y="4253100"/>
            <a:ext cx="5191800" cy="178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" sz="7600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Resources</a:t>
            </a:r>
            <a:endParaRPr sz="7600" dirty="0"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792" name="Google Shape;792;p59"/>
          <p:cNvSpPr txBox="1"/>
          <p:nvPr/>
        </p:nvSpPr>
        <p:spPr>
          <a:xfrm>
            <a:off x="5137151" y="1"/>
            <a:ext cx="13150850" cy="1052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000" dirty="0">
                <a:solidFill>
                  <a:schemeClr val="dk1"/>
                </a:solidFill>
                <a:latin typeface="Josefin Sans" pitchFamily="2" charset="0"/>
                <a:ea typeface="Josefin Sans"/>
                <a:cs typeface="Josefin Sans"/>
                <a:sym typeface="Josefin Sans"/>
              </a:rPr>
              <a:t>[1] </a:t>
            </a:r>
            <a:r>
              <a:rPr lang="en-US" sz="2000" dirty="0">
                <a:latin typeface="Josefin Sans" pitchFamily="2" charset="0"/>
                <a:hlinkClick r:id="rId3"/>
              </a:rPr>
              <a:t>Y. </a:t>
            </a:r>
            <a:r>
              <a:rPr lang="en-US" sz="2000" dirty="0" err="1">
                <a:latin typeface="Josefin Sans" pitchFamily="2" charset="0"/>
                <a:hlinkClick r:id="rId3"/>
              </a:rPr>
              <a:t>Taigman</a:t>
            </a:r>
            <a:r>
              <a:rPr lang="en-US" sz="2000" dirty="0">
                <a:latin typeface="Josefin Sans" pitchFamily="2" charset="0"/>
                <a:hlinkClick r:id="rId3"/>
              </a:rPr>
              <a:t>; M. Yang; </a:t>
            </a:r>
            <a:r>
              <a:rPr lang="en-US" sz="2000" dirty="0" err="1">
                <a:latin typeface="Josefin Sans" pitchFamily="2" charset="0"/>
                <a:hlinkClick r:id="rId3"/>
              </a:rPr>
              <a:t>Ranzato</a:t>
            </a:r>
            <a:r>
              <a:rPr lang="en-US" sz="2000" dirty="0">
                <a:latin typeface="Josefin Sans" pitchFamily="2" charset="0"/>
                <a:hlinkClick r:id="rId3"/>
              </a:rPr>
              <a:t>; M. A. and L. Wolf. </a:t>
            </a:r>
            <a:r>
              <a:rPr lang="en-US" sz="2000" dirty="0" err="1">
                <a:latin typeface="Josefin Sans" pitchFamily="2" charset="0"/>
                <a:hlinkClick r:id="rId3"/>
              </a:rPr>
              <a:t>Deepface</a:t>
            </a:r>
            <a:r>
              <a:rPr lang="en-US" sz="2000" dirty="0">
                <a:latin typeface="Josefin Sans" pitchFamily="2" charset="0"/>
                <a:hlinkClick r:id="rId3"/>
              </a:rPr>
              <a:t>: Closing the gap to human-level performance in face verification. 2014.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[2]</a:t>
            </a:r>
            <a:r>
              <a:rPr lang="en-US" sz="2000" dirty="0"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Josefin Sans" pitchFamily="2" charset="0"/>
                <a:hlinkClick r:id="rId4"/>
              </a:rPr>
              <a:t>Yang S.; Luo P.; Loy C. C.; and Tang X. From facial parts responses to face detection: A deep learning approach. 2016.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[3]</a:t>
            </a:r>
            <a:r>
              <a:rPr lang="en-US" sz="2000" dirty="0"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Josefin Sans" pitchFamily="2" charset="0"/>
                <a:hlinkClick r:id="rId5"/>
              </a:rPr>
              <a:t>Pham M. T.; Gao Y.; Hoang V. D. D.; and Cham T. J. Fast polygonal integration and its application in extending </a:t>
            </a:r>
            <a:r>
              <a:rPr lang="en-US" sz="2000" dirty="0" err="1">
                <a:latin typeface="Josefin Sans" pitchFamily="2" charset="0"/>
                <a:hlinkClick r:id="rId5"/>
              </a:rPr>
              <a:t>haar</a:t>
            </a:r>
            <a:r>
              <a:rPr lang="en-US" sz="2000" dirty="0">
                <a:latin typeface="Josefin Sans" pitchFamily="2" charset="0"/>
                <a:hlinkClick r:id="rId5"/>
              </a:rPr>
              <a:t>-like features to improve object detection. 2010.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[4] </a:t>
            </a:r>
            <a:r>
              <a:rPr lang="en-US" sz="2000" dirty="0">
                <a:latin typeface="Josefin Sans" pitchFamily="2" charset="0"/>
              </a:rPr>
              <a:t>] </a:t>
            </a:r>
            <a:r>
              <a:rPr lang="en-US" sz="2000" dirty="0">
                <a:latin typeface="Josefin Sans" pitchFamily="2" charset="0"/>
                <a:hlinkClick r:id="rId6"/>
              </a:rPr>
              <a:t>F. </a:t>
            </a:r>
            <a:r>
              <a:rPr lang="en-US" sz="2000" dirty="0" err="1">
                <a:latin typeface="Josefin Sans" pitchFamily="2" charset="0"/>
                <a:hlinkClick r:id="rId6"/>
              </a:rPr>
              <a:t>Schroff</a:t>
            </a:r>
            <a:r>
              <a:rPr lang="en-US" sz="2000" dirty="0">
                <a:latin typeface="Josefin Sans" pitchFamily="2" charset="0"/>
                <a:hlinkClick r:id="rId6"/>
              </a:rPr>
              <a:t>; D. </a:t>
            </a:r>
            <a:r>
              <a:rPr lang="en-US" sz="2000" dirty="0" err="1">
                <a:latin typeface="Josefin Sans" pitchFamily="2" charset="0"/>
                <a:hlinkClick r:id="rId6"/>
              </a:rPr>
              <a:t>Kalenichenko</a:t>
            </a:r>
            <a:r>
              <a:rPr lang="en-US" sz="2000" dirty="0">
                <a:latin typeface="Josefin Sans" pitchFamily="2" charset="0"/>
                <a:hlinkClick r:id="rId6"/>
              </a:rPr>
              <a:t> and J. Philbin. </a:t>
            </a:r>
            <a:r>
              <a:rPr lang="en-US" sz="2000" dirty="0" err="1">
                <a:latin typeface="Josefin Sans" pitchFamily="2" charset="0"/>
                <a:hlinkClick r:id="rId6"/>
              </a:rPr>
              <a:t>Facenet</a:t>
            </a:r>
            <a:r>
              <a:rPr lang="en-US" sz="2000" dirty="0">
                <a:latin typeface="Josefin Sans" pitchFamily="2" charset="0"/>
                <a:hlinkClick r:id="rId6"/>
              </a:rPr>
              <a:t>: A unified embedding for face recognition and clustering. 2015. 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  <a:hlinkClick r:id="rId7"/>
              </a:rPr>
              <a:t>[5] </a:t>
            </a:r>
            <a:r>
              <a:rPr lang="en-US" sz="2000" dirty="0" err="1">
                <a:latin typeface="Josefin Sans" pitchFamily="2" charset="0"/>
                <a:hlinkClick r:id="rId7"/>
              </a:rPr>
              <a:t>Rongrong</a:t>
            </a:r>
            <a:r>
              <a:rPr lang="en-US" sz="2000" dirty="0">
                <a:latin typeface="Josefin Sans" pitchFamily="2" charset="0"/>
                <a:hlinkClick r:id="rId7"/>
              </a:rPr>
              <a:t> Jin; Hao Li; Jing Pan; </a:t>
            </a:r>
            <a:r>
              <a:rPr lang="en-US" sz="2000" dirty="0" err="1">
                <a:latin typeface="Josefin Sans" pitchFamily="2" charset="0"/>
                <a:hlinkClick r:id="rId7"/>
              </a:rPr>
              <a:t>Wenxi</a:t>
            </a:r>
            <a:r>
              <a:rPr lang="en-US" sz="2000" dirty="0">
                <a:latin typeface="Josefin Sans" pitchFamily="2" charset="0"/>
                <a:hlinkClick r:id="rId7"/>
              </a:rPr>
              <a:t> Ma; and </a:t>
            </a:r>
            <a:r>
              <a:rPr lang="en-US" sz="2000" dirty="0" err="1">
                <a:latin typeface="Josefin Sans" pitchFamily="2" charset="0"/>
                <a:hlinkClick r:id="rId7"/>
              </a:rPr>
              <a:t>Jingyu</a:t>
            </a:r>
            <a:r>
              <a:rPr lang="en-US" sz="2000" dirty="0">
                <a:latin typeface="Josefin Sans" pitchFamily="2" charset="0"/>
                <a:hlinkClick r:id="rId7"/>
              </a:rPr>
              <a:t> Lin. Face recognition based on </a:t>
            </a:r>
            <a:r>
              <a:rPr lang="en-US" sz="2000" dirty="0" err="1">
                <a:latin typeface="Josefin Sans" pitchFamily="2" charset="0"/>
                <a:hlinkClick r:id="rId7"/>
              </a:rPr>
              <a:t>mtcnn</a:t>
            </a:r>
            <a:r>
              <a:rPr lang="en-US" sz="2000" dirty="0">
                <a:latin typeface="Josefin Sans" pitchFamily="2" charset="0"/>
                <a:hlinkClick r:id="rId7"/>
              </a:rPr>
              <a:t> and </a:t>
            </a:r>
            <a:r>
              <a:rPr lang="en-US" sz="2000" dirty="0" err="1">
                <a:latin typeface="Josefin Sans" pitchFamily="2" charset="0"/>
                <a:hlinkClick r:id="rId7"/>
              </a:rPr>
              <a:t>facenet</a:t>
            </a:r>
            <a:r>
              <a:rPr lang="en-US" sz="2000" dirty="0">
                <a:latin typeface="Josefin Sans" pitchFamily="2" charset="0"/>
                <a:hlinkClick r:id="rId7"/>
              </a:rPr>
              <a:t>. 2020.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[6] </a:t>
            </a:r>
            <a:r>
              <a:rPr lang="en-US" sz="2000" dirty="0">
                <a:latin typeface="Josefin Sans" pitchFamily="2" charset="0"/>
                <a:hlinkClick r:id="rId8"/>
              </a:rPr>
              <a:t>Siyao Qi, </a:t>
            </a:r>
            <a:r>
              <a:rPr lang="en-US" sz="2000" dirty="0" err="1">
                <a:latin typeface="Josefin Sans" pitchFamily="2" charset="0"/>
                <a:hlinkClick r:id="rId8"/>
              </a:rPr>
              <a:t>Xinyu</a:t>
            </a:r>
            <a:r>
              <a:rPr lang="en-US" sz="2000" dirty="0">
                <a:latin typeface="Josefin Sans" pitchFamily="2" charset="0"/>
                <a:hlinkClick r:id="rId8"/>
              </a:rPr>
              <a:t> </a:t>
            </a:r>
            <a:r>
              <a:rPr lang="en-US" sz="2000" dirty="0" err="1">
                <a:latin typeface="Josefin Sans" pitchFamily="2" charset="0"/>
                <a:hlinkClick r:id="rId8"/>
              </a:rPr>
              <a:t>Zuo</a:t>
            </a:r>
            <a:r>
              <a:rPr lang="en-US" sz="2000" dirty="0">
                <a:latin typeface="Josefin Sans" pitchFamily="2" charset="0"/>
                <a:hlinkClick r:id="rId8"/>
              </a:rPr>
              <a:t>, </a:t>
            </a:r>
            <a:r>
              <a:rPr lang="en-US" sz="2000" dirty="0" err="1">
                <a:latin typeface="Josefin Sans" pitchFamily="2" charset="0"/>
                <a:hlinkClick r:id="rId8"/>
              </a:rPr>
              <a:t>Weijia</a:t>
            </a:r>
            <a:r>
              <a:rPr lang="en-US" sz="2000" dirty="0">
                <a:latin typeface="Josefin Sans" pitchFamily="2" charset="0"/>
                <a:hlinkClick r:id="rId8"/>
              </a:rPr>
              <a:t> Feng, and I G Naveen. Face recognition model based on </a:t>
            </a:r>
            <a:r>
              <a:rPr lang="en-US" sz="2000" dirty="0" err="1">
                <a:latin typeface="Josefin Sans" pitchFamily="2" charset="0"/>
                <a:hlinkClick r:id="rId8"/>
              </a:rPr>
              <a:t>mtcnn</a:t>
            </a:r>
            <a:r>
              <a:rPr lang="en-US" sz="2000" dirty="0">
                <a:latin typeface="Josefin Sans" pitchFamily="2" charset="0"/>
                <a:hlinkClick r:id="rId8"/>
              </a:rPr>
              <a:t> and </a:t>
            </a:r>
            <a:r>
              <a:rPr lang="en-US" sz="2000" dirty="0" err="1">
                <a:latin typeface="Josefin Sans" pitchFamily="2" charset="0"/>
                <a:hlinkClick r:id="rId8"/>
              </a:rPr>
              <a:t>facenet</a:t>
            </a:r>
            <a:r>
              <a:rPr lang="en-US" sz="2000" dirty="0">
                <a:latin typeface="Josefin Sans" pitchFamily="2" charset="0"/>
                <a:hlinkClick r:id="rId8"/>
              </a:rPr>
              <a:t>. In 2022 IEEE 2nd International Conference on Mobile Networks and Wireless Communications (ICMNWC), pages 1–5, 2022. 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[7] </a:t>
            </a:r>
            <a:r>
              <a:rPr lang="en-US" sz="2000" dirty="0">
                <a:latin typeface="Josefin Sans" pitchFamily="2" charset="0"/>
                <a:hlinkClick r:id="rId9"/>
              </a:rPr>
              <a:t>Florian </a:t>
            </a:r>
            <a:r>
              <a:rPr lang="en-US" sz="2000" dirty="0" err="1">
                <a:latin typeface="Josefin Sans" pitchFamily="2" charset="0"/>
                <a:hlinkClick r:id="rId9"/>
              </a:rPr>
              <a:t>Schroff</a:t>
            </a:r>
            <a:r>
              <a:rPr lang="en-US" sz="2000" dirty="0">
                <a:latin typeface="Josefin Sans" pitchFamily="2" charset="0"/>
                <a:hlinkClick r:id="rId9"/>
              </a:rPr>
              <a:t>, Dmitry </a:t>
            </a:r>
            <a:r>
              <a:rPr lang="en-US" sz="2000" dirty="0" err="1">
                <a:latin typeface="Josefin Sans" pitchFamily="2" charset="0"/>
                <a:hlinkClick r:id="rId9"/>
              </a:rPr>
              <a:t>Kalenichenko</a:t>
            </a:r>
            <a:r>
              <a:rPr lang="en-US" sz="2000" dirty="0">
                <a:latin typeface="Josefin Sans" pitchFamily="2" charset="0"/>
                <a:hlinkClick r:id="rId9"/>
              </a:rPr>
              <a:t>, and James Philbin. </a:t>
            </a:r>
            <a:r>
              <a:rPr lang="en-US" sz="2000" dirty="0" err="1">
                <a:latin typeface="Josefin Sans" pitchFamily="2" charset="0"/>
                <a:hlinkClick r:id="rId9"/>
              </a:rPr>
              <a:t>Facenet</a:t>
            </a:r>
            <a:r>
              <a:rPr lang="en-US" sz="2000" dirty="0">
                <a:latin typeface="Josefin Sans" pitchFamily="2" charset="0"/>
                <a:hlinkClick r:id="rId9"/>
              </a:rPr>
              <a:t>: A unified embedding for face recognition and clustering. In 2015 IEEE Conference on Computer Vision and Pattern Recognition (CVPR), pages 815–823, 2015. 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[8] </a:t>
            </a:r>
            <a:r>
              <a:rPr lang="en-US" sz="2000" dirty="0">
                <a:latin typeface="Josefin Sans" pitchFamily="2" charset="0"/>
                <a:hlinkClick r:id="rId10"/>
              </a:rPr>
              <a:t>X.; Sun, Y.; Wang and X. Tang. Deep learning face representation by joint identification-verification. 2014.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[9] </a:t>
            </a:r>
            <a:r>
              <a:rPr lang="en-US" sz="2000" dirty="0">
                <a:latin typeface="Josefin Sans" pitchFamily="2" charset="0"/>
                <a:hlinkClick r:id="rId11"/>
              </a:rPr>
              <a:t>C. </a:t>
            </a:r>
            <a:r>
              <a:rPr lang="en-US" sz="2000" dirty="0" err="1">
                <a:latin typeface="Josefin Sans" pitchFamily="2" charset="0"/>
                <a:hlinkClick r:id="rId11"/>
              </a:rPr>
              <a:t>Szegedy</a:t>
            </a:r>
            <a:r>
              <a:rPr lang="en-US" sz="2000" dirty="0">
                <a:latin typeface="Josefin Sans" pitchFamily="2" charset="0"/>
                <a:hlinkClick r:id="rId11"/>
              </a:rPr>
              <a:t> and e. al. "going deeper with convolutions. 2015.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[10] </a:t>
            </a:r>
            <a:r>
              <a:rPr lang="en-US" sz="2000" dirty="0">
                <a:latin typeface="Josefin Sans" pitchFamily="2" charset="0"/>
                <a:hlinkClick r:id="rId12"/>
              </a:rPr>
              <a:t>C.-F. Tsai. Bag-of-words representation in image annotation: A review. 2012.</a:t>
            </a:r>
            <a:br>
              <a:rPr lang="en-US" sz="2000" dirty="0">
                <a:latin typeface="Josefin Sans" pitchFamily="2" charset="0"/>
                <a:hlinkClick r:id="rId12"/>
              </a:rPr>
            </a:b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[11] </a:t>
            </a:r>
            <a:r>
              <a:rPr lang="en-US" sz="2000" dirty="0">
                <a:latin typeface="Josefin Sans" pitchFamily="2" charset="0"/>
                <a:hlinkClick r:id="rId13"/>
              </a:rPr>
              <a:t>P. Viola and M. Jones. Rapid object detection using a boosted cascade of simple 31 features. In Proceedings of the 2001 IEEE Computer Society Conference on Computer Vision and Pattern Recognition. CVPR 2001, volume 1, pages I–I, 2001.</a:t>
            </a:r>
            <a:endParaRPr lang="en-US" sz="2000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75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9"/>
          <p:cNvSpPr txBox="1">
            <a:spLocks noGrp="1"/>
          </p:cNvSpPr>
          <p:nvPr>
            <p:ph type="title"/>
          </p:nvPr>
        </p:nvSpPr>
        <p:spPr>
          <a:xfrm>
            <a:off x="396050" y="4253100"/>
            <a:ext cx="5191800" cy="178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" sz="7600">
                <a:latin typeface="Josefin Sans SemiBold"/>
                <a:ea typeface="Josefin Sans SemiBold"/>
                <a:cs typeface="Josefin Sans SemiBold"/>
                <a:sym typeface="Josefin Sans SemiBold"/>
              </a:rPr>
              <a:t>Resources</a:t>
            </a:r>
            <a:endParaRPr sz="7600"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792" name="Google Shape;792;p59"/>
          <p:cNvSpPr txBox="1"/>
          <p:nvPr/>
        </p:nvSpPr>
        <p:spPr>
          <a:xfrm>
            <a:off x="5322679" y="2465874"/>
            <a:ext cx="13150850" cy="360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[12] </a:t>
            </a:r>
            <a:r>
              <a:rPr lang="en-US" sz="2000" dirty="0">
                <a:latin typeface="Josefin Sans" pitchFamily="2" charset="0"/>
                <a:hlinkClick r:id="rId3"/>
              </a:rPr>
              <a:t>K. Q. Weinberger and L. K. Saul. Distance metric learning for large margin nearest neighbor classification. 2009.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" sz="2000" dirty="0">
                <a:solidFill>
                  <a:schemeClr val="dk1"/>
                </a:solidFill>
                <a:latin typeface="Josefin Sans" pitchFamily="2" charset="0"/>
                <a:ea typeface="Josefin Sans"/>
                <a:cs typeface="Josefin Sans"/>
                <a:sym typeface="Josefin Sans"/>
              </a:rPr>
              <a:t>[13] </a:t>
            </a:r>
            <a:r>
              <a:rPr lang="en-US" sz="2000" dirty="0">
                <a:latin typeface="Josefin Sans" pitchFamily="2" charset="0"/>
                <a:hlinkClick r:id="rId4"/>
              </a:rPr>
              <a:t>Yang B.; Yan J.; Lei Z.; and Li S. Z. Aggregate channel features for multi-view face detection. 2014.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Josefin Sans" pitchFamily="2" charset="0"/>
                <a:ea typeface="Josefin Sans"/>
                <a:cs typeface="Josefin Sans"/>
                <a:sym typeface="Josefin Sans"/>
              </a:rPr>
              <a:t>[14] </a:t>
            </a:r>
            <a:r>
              <a:rPr lang="en-US" sz="2000" dirty="0">
                <a:latin typeface="Josefin Sans" pitchFamily="2" charset="0"/>
                <a:hlinkClick r:id="rId5"/>
              </a:rPr>
              <a:t>J.-</a:t>
            </a:r>
            <a:r>
              <a:rPr lang="en-US" sz="2000" dirty="0" err="1">
                <a:latin typeface="Josefin Sans" pitchFamily="2" charset="0"/>
                <a:hlinkClick r:id="rId5"/>
              </a:rPr>
              <a:t>i</a:t>
            </a:r>
            <a:r>
              <a:rPr lang="en-US" sz="2000" dirty="0">
                <a:latin typeface="Josefin Sans" pitchFamily="2" charset="0"/>
                <a:hlinkClick r:id="rId5"/>
              </a:rPr>
              <a:t>. Imai Z. Li and M. Kaneko. Robust face recognition using block-based bag of words. 2010.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latin typeface="Josefin Sans" pitchFamily="2" charset="0"/>
                <a:ea typeface="Josefin Sans"/>
                <a:cs typeface="Josefin Sans"/>
                <a:sym typeface="Josefin Sans"/>
              </a:rPr>
              <a:t>[15] </a:t>
            </a:r>
            <a:r>
              <a:rPr lang="en-US" sz="2000" dirty="0">
                <a:latin typeface="Josefin Sans" pitchFamily="2" charset="0"/>
                <a:hlinkClick r:id="rId6"/>
              </a:rPr>
              <a:t>M. D. </a:t>
            </a:r>
            <a:r>
              <a:rPr lang="en-US" sz="2000" dirty="0" err="1">
                <a:latin typeface="Josefin Sans" pitchFamily="2" charset="0"/>
                <a:hlinkClick r:id="rId6"/>
              </a:rPr>
              <a:t>Zeiler</a:t>
            </a:r>
            <a:r>
              <a:rPr lang="en-US" sz="2000" dirty="0">
                <a:latin typeface="Josefin Sans" pitchFamily="2" charset="0"/>
                <a:hlinkClick r:id="rId6"/>
              </a:rPr>
              <a:t> and R. Fergus. Visualizing and understanding convolutional networks. 2014. </a:t>
            </a:r>
            <a:endParaRPr lang="en-US" sz="2000" dirty="0"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latin typeface="Josefin Sans" pitchFamily="2" charset="0"/>
                <a:ea typeface="Josefin Sans"/>
                <a:cs typeface="Josefin Sans"/>
                <a:sym typeface="Josefin Sans"/>
              </a:rPr>
              <a:t>[16] </a:t>
            </a:r>
            <a:r>
              <a:rPr lang="en-US" sz="2000" dirty="0">
                <a:latin typeface="Josefin Sans" pitchFamily="2" charset="0"/>
                <a:hlinkClick r:id="rId7"/>
              </a:rPr>
              <a:t>K. Zhang, Z. Zhang, Z. Li, and Y. </a:t>
            </a:r>
            <a:r>
              <a:rPr lang="en-US" sz="2000" dirty="0" err="1">
                <a:latin typeface="Josefin Sans" pitchFamily="2" charset="0"/>
                <a:hlinkClick r:id="rId7"/>
              </a:rPr>
              <a:t>Qiao</a:t>
            </a:r>
            <a:r>
              <a:rPr lang="en-US" sz="2000" dirty="0">
                <a:latin typeface="Josefin Sans" pitchFamily="2" charset="0"/>
                <a:hlinkClick r:id="rId7"/>
              </a:rPr>
              <a:t>. Joint face detection and alignment using multitask cascaded convolutional networks. IEEE Signal Processing Letters, 23(10):1499–1503, Oct 2016. </a:t>
            </a:r>
            <a:endParaRPr lang="en-US" sz="2000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11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7972" y="4775546"/>
            <a:ext cx="6113968" cy="98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168" dirty="0">
                <a:solidFill>
                  <a:srgbClr val="F4F4F4"/>
                </a:solidFill>
                <a:latin typeface="Josefin Sans" pitchFamily="2" charset="0"/>
              </a:rPr>
              <a:t>THANK YOU!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068855" y="1028700"/>
            <a:ext cx="2695869" cy="2334501"/>
            <a:chOff x="0" y="0"/>
            <a:chExt cx="4282440" cy="3708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16862" b="-563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20317" y="3976249"/>
            <a:ext cx="2695869" cy="2334501"/>
            <a:chOff x="0" y="0"/>
            <a:chExt cx="4282440" cy="3708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705" b="-725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86776" y="7043640"/>
            <a:ext cx="2695869" cy="2334501"/>
            <a:chOff x="0" y="0"/>
            <a:chExt cx="4282440" cy="3708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24043" b="-491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Ảnh động powerpoint GIF người máy">
            <a:extLst>
              <a:ext uri="{FF2B5EF4-FFF2-40B4-BE49-F238E27FC236}">
                <a16:creationId xmlns:a16="http://schemas.microsoft.com/office/drawing/2014/main" id="{79C161D5-65F0-D1F1-105D-EFA43FEC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003257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pic>
        <p:nvPicPr>
          <p:cNvPr id="2" name="DatVan">
            <a:hlinkClick r:id="" action="ppaction://media"/>
            <a:extLst>
              <a:ext uri="{FF2B5EF4-FFF2-40B4-BE49-F238E27FC236}">
                <a16:creationId xmlns:a16="http://schemas.microsoft.com/office/drawing/2014/main" id="{8EAA33D3-D119-8CAB-0F14-7C67D68E11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344" y="2895600"/>
            <a:ext cx="4160992" cy="44958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BA1D370-78DA-EDB4-C5F4-FB3591B9036C}"/>
              </a:ext>
            </a:extLst>
          </p:cNvPr>
          <p:cNvSpPr/>
          <p:nvPr/>
        </p:nvSpPr>
        <p:spPr>
          <a:xfrm>
            <a:off x="4485793" y="4648200"/>
            <a:ext cx="1738228" cy="99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Josefin Sans" pitchFamily="2" charset="0"/>
              </a:rPr>
              <a:t>MTCNN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769E8D6-6E4D-0C74-B612-C00DEE124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01" y="3628560"/>
            <a:ext cx="1343473" cy="134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58AC3-8C68-87D7-E5EB-63617DAA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27" y="3610338"/>
            <a:ext cx="1343473" cy="1343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72889-15D9-3CB6-40E0-D94130232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457" y="3610337"/>
            <a:ext cx="1343473" cy="1343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1C238-786A-C6FA-56B1-1EAFFBD08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20" y="5314966"/>
            <a:ext cx="1343472" cy="1343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FFCBC9-E1FB-C2AC-FFF7-161F843F20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28" y="5314966"/>
            <a:ext cx="1343472" cy="134347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49634758-9D16-87F5-7882-9C230E5D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336" y="5314965"/>
            <a:ext cx="1343473" cy="134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F7392C8-DCEC-8CC4-4187-9984A1AEFDAF}"/>
              </a:ext>
            </a:extLst>
          </p:cNvPr>
          <p:cNvSpPr/>
          <p:nvPr/>
        </p:nvSpPr>
        <p:spPr>
          <a:xfrm>
            <a:off x="10882881" y="4673290"/>
            <a:ext cx="1692310" cy="99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Josefin Sans" pitchFamily="2" charset="0"/>
              </a:rPr>
              <a:t>FaceNet</a:t>
            </a:r>
            <a:endParaRPr lang="en-US" sz="2400" dirty="0">
              <a:latin typeface="Josefin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96FD8-B77E-7EB3-A364-B9F491577026}"/>
              </a:ext>
            </a:extLst>
          </p:cNvPr>
          <p:cNvSpPr txBox="1"/>
          <p:nvPr/>
        </p:nvSpPr>
        <p:spPr>
          <a:xfrm>
            <a:off x="11674507" y="4874911"/>
            <a:ext cx="33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efin Sans" pitchFamily="2" charset="0"/>
              </a:rPr>
              <a:t>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B8DBE1-0A7E-AF83-1DD2-C5667F6AA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220" y="0"/>
            <a:ext cx="3459780" cy="348727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033447E4-92ED-FA8F-5C0E-8AA008F98009}"/>
              </a:ext>
            </a:extLst>
          </p:cNvPr>
          <p:cNvSpPr/>
          <p:nvPr/>
        </p:nvSpPr>
        <p:spPr>
          <a:xfrm>
            <a:off x="16351835" y="3670115"/>
            <a:ext cx="533400" cy="67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B8FDB73-1F7A-B0CF-3169-D1D122C653BE}"/>
              </a:ext>
            </a:extLst>
          </p:cNvPr>
          <p:cNvSpPr/>
          <p:nvPr/>
        </p:nvSpPr>
        <p:spPr>
          <a:xfrm>
            <a:off x="16351835" y="6101158"/>
            <a:ext cx="533400" cy="67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5430FF-A410-AAB0-CDDA-19AD7D7E80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790" y="7200900"/>
            <a:ext cx="3459780" cy="3215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E73D3F1-4145-4A73-BB22-E1A0F987159D}"/>
              </a:ext>
            </a:extLst>
          </p:cNvPr>
          <p:cNvSpPr txBox="1"/>
          <p:nvPr/>
        </p:nvSpPr>
        <p:spPr>
          <a:xfrm>
            <a:off x="10367409" y="1262298"/>
            <a:ext cx="33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efin Sans" pitchFamily="2" charset="0"/>
              </a:rPr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FF14F-3342-6672-E54C-2DA73C58860A}"/>
              </a:ext>
            </a:extLst>
          </p:cNvPr>
          <p:cNvSpPr txBox="1"/>
          <p:nvPr/>
        </p:nvSpPr>
        <p:spPr>
          <a:xfrm>
            <a:off x="10077768" y="8386901"/>
            <a:ext cx="33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efin Sans" pitchFamily="2" charset="0"/>
              </a:rPr>
              <a:t>Output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8BC507-2B5C-1A67-4AD3-B9B250CF80D3}"/>
              </a:ext>
            </a:extLst>
          </p:cNvPr>
          <p:cNvSpPr/>
          <p:nvPr/>
        </p:nvSpPr>
        <p:spPr>
          <a:xfrm>
            <a:off x="12823790" y="1478141"/>
            <a:ext cx="169231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8C0A0AC-5764-A909-9B73-3BE151DB9A9E}"/>
              </a:ext>
            </a:extLst>
          </p:cNvPr>
          <p:cNvSpPr/>
          <p:nvPr/>
        </p:nvSpPr>
        <p:spPr>
          <a:xfrm>
            <a:off x="12823790" y="8580259"/>
            <a:ext cx="169231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AD869026-8697-FEA0-8E39-B9B374824072}"/>
              </a:ext>
            </a:extLst>
          </p:cNvPr>
          <p:cNvSpPr/>
          <p:nvPr/>
        </p:nvSpPr>
        <p:spPr>
          <a:xfrm>
            <a:off x="14130888" y="4631531"/>
            <a:ext cx="1164781" cy="99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Josefin Sans" pitchFamily="2" charset="0"/>
              </a:rPr>
              <a:t>KNN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575004-C4D3-E817-7D7B-7DC16D486548}"/>
              </a:ext>
            </a:extLst>
          </p:cNvPr>
          <p:cNvSpPr txBox="1"/>
          <p:nvPr/>
        </p:nvSpPr>
        <p:spPr>
          <a:xfrm>
            <a:off x="14967267" y="4621340"/>
            <a:ext cx="330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efin Sans" pitchFamily="2" charset="0"/>
              </a:rPr>
              <a:t>Điểm danh </a:t>
            </a:r>
            <a:r>
              <a:rPr lang="en-US" sz="3600" b="1" dirty="0" err="1">
                <a:latin typeface="Josefin Sans" pitchFamily="2" charset="0"/>
              </a:rPr>
              <a:t>sinh</a:t>
            </a:r>
            <a:r>
              <a:rPr lang="en-US" sz="3600" b="1" dirty="0">
                <a:latin typeface="Josefin Sans" pitchFamily="2" charset="0"/>
              </a:rPr>
              <a:t> </a:t>
            </a:r>
            <a:r>
              <a:rPr lang="en-US" sz="3600" b="1" dirty="0" err="1">
                <a:latin typeface="Josefin Sans" pitchFamily="2" charset="0"/>
              </a:rPr>
              <a:t>viên</a:t>
            </a:r>
            <a:endParaRPr lang="en-US" sz="3600" b="1" dirty="0">
              <a:latin typeface="Josefin Sans" pitchFamily="2" charset="0"/>
            </a:endParaRPr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658552AB-5848-776D-FDF3-F77BB4E5936A}"/>
              </a:ext>
            </a:extLst>
          </p:cNvPr>
          <p:cNvSpPr txBox="1"/>
          <p:nvPr/>
        </p:nvSpPr>
        <p:spPr>
          <a:xfrm>
            <a:off x="208344" y="9062632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17" grpId="0" animBg="1"/>
      <p:bldP spid="18" grpId="0"/>
      <p:bldP spid="21" grpId="0" animBg="1"/>
      <p:bldP spid="22" grpId="0" animBg="1"/>
      <p:bldP spid="32" grpId="0"/>
      <p:bldP spid="33" grpId="0"/>
      <p:bldP spid="37" grpId="0" animBg="1"/>
      <p:bldP spid="38" grpId="0" animBg="1"/>
      <p:bldP spid="40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9"/>
          <p:cNvGrpSpPr/>
          <p:nvPr/>
        </p:nvGrpSpPr>
        <p:grpSpPr>
          <a:xfrm>
            <a:off x="-2117124" y="-4430069"/>
            <a:ext cx="13603605" cy="6887845"/>
            <a:chOff x="0" y="0"/>
            <a:chExt cx="3619627" cy="3134614"/>
          </a:xfrm>
        </p:grpSpPr>
        <p:sp>
          <p:nvSpPr>
            <p:cNvPr id="28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16" name="TextBox 2"/>
          <p:cNvSpPr txBox="1"/>
          <p:nvPr/>
        </p:nvSpPr>
        <p:spPr>
          <a:xfrm>
            <a:off x="834081" y="382030"/>
            <a:ext cx="11878045" cy="125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en-US" sz="7000" b="1" i="0" dirty="0" err="1">
                <a:solidFill>
                  <a:srgbClr val="002060"/>
                </a:solidFill>
                <a:effectLst/>
                <a:latin typeface="Josefin Sans" pitchFamily="2" charset="0"/>
                <a:cs typeface="Arial"/>
              </a:rPr>
              <a:t>Thách</a:t>
            </a:r>
            <a:r>
              <a:rPr lang="en-US" sz="7000" b="1" i="0" dirty="0">
                <a:solidFill>
                  <a:srgbClr val="002060"/>
                </a:solidFill>
                <a:effectLst/>
                <a:latin typeface="Josefin Sans" pitchFamily="2" charset="0"/>
                <a:cs typeface="Arial"/>
              </a:rPr>
              <a:t> </a:t>
            </a:r>
            <a:r>
              <a:rPr lang="en-US" sz="7000" b="1" i="0" dirty="0" err="1">
                <a:solidFill>
                  <a:srgbClr val="002060"/>
                </a:solidFill>
                <a:effectLst/>
                <a:latin typeface="Josefin Sans" pitchFamily="2" charset="0"/>
                <a:cs typeface="Arial"/>
              </a:rPr>
              <a:t>thức</a:t>
            </a:r>
            <a:r>
              <a:rPr lang="en-US" sz="7000" b="1" dirty="0">
                <a:solidFill>
                  <a:srgbClr val="002060"/>
                </a:solidFill>
                <a:latin typeface="Josefin Sans" pitchFamily="2" charset="0"/>
                <a:cs typeface="Arial"/>
              </a:rPr>
              <a:t>!</a:t>
            </a:r>
            <a:endParaRPr lang="en-US" sz="7000" b="1" spc="-84" dirty="0">
              <a:solidFill>
                <a:srgbClr val="002060"/>
              </a:solidFill>
              <a:latin typeface="Josefin Sans" pitchFamily="2" charset="0"/>
              <a:cs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2CBAC2-01F0-A5AA-0230-FCA67B28FBC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57200" y="3561666"/>
            <a:ext cx="2209800" cy="249623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73A01-35AF-E30B-F860-FA9C9341CB42}"/>
              </a:ext>
            </a:extLst>
          </p:cNvPr>
          <p:cNvSpPr txBox="1"/>
          <p:nvPr/>
        </p:nvSpPr>
        <p:spPr>
          <a:xfrm>
            <a:off x="2667000" y="3238500"/>
            <a:ext cx="541020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Chất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lượng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ảnh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B96ED-AE16-7045-EB2C-0615FA7246F6}"/>
              </a:ext>
            </a:extLst>
          </p:cNvPr>
          <p:cNvSpPr txBox="1"/>
          <p:nvPr/>
        </p:nvSpPr>
        <p:spPr>
          <a:xfrm>
            <a:off x="2667000" y="4037990"/>
            <a:ext cx="541020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Ánh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sáng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D77F6-6535-50AE-8725-4C4AC245BFB1}"/>
              </a:ext>
            </a:extLst>
          </p:cNvPr>
          <p:cNvSpPr txBox="1"/>
          <p:nvPr/>
        </p:nvSpPr>
        <p:spPr>
          <a:xfrm>
            <a:off x="2667000" y="4837480"/>
            <a:ext cx="541020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Thay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đổi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khuôn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mặt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ACFD2-4106-1DCA-AEBA-2D316F3715E6}"/>
              </a:ext>
            </a:extLst>
          </p:cNvPr>
          <p:cNvSpPr txBox="1"/>
          <p:nvPr/>
        </p:nvSpPr>
        <p:spPr>
          <a:xfrm>
            <a:off x="2667000" y="5636970"/>
            <a:ext cx="541020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Giả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mạo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792D7-7745-476C-E210-2F52547E464A}"/>
              </a:ext>
            </a:extLst>
          </p:cNvPr>
          <p:cNvSpPr txBox="1"/>
          <p:nvPr/>
        </p:nvSpPr>
        <p:spPr>
          <a:xfrm>
            <a:off x="2667000" y="6436460"/>
            <a:ext cx="541020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Đồng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bộ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hoá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dữ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liệu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0BD58-3D08-4AD3-F5A7-72FBAC39FE62}"/>
              </a:ext>
            </a:extLst>
          </p:cNvPr>
          <p:cNvSpPr txBox="1"/>
          <p:nvPr/>
        </p:nvSpPr>
        <p:spPr>
          <a:xfrm>
            <a:off x="2667000" y="7235950"/>
            <a:ext cx="541020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Quản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lý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lớp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học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lớn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C62BF-3EA6-C027-675F-04F06FEC9641}"/>
              </a:ext>
            </a:extLst>
          </p:cNvPr>
          <p:cNvSpPr txBox="1"/>
          <p:nvPr/>
        </p:nvSpPr>
        <p:spPr>
          <a:xfrm>
            <a:off x="2667000" y="8035440"/>
            <a:ext cx="541020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Tuân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thủ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pháp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luật</a:t>
            </a:r>
            <a:endParaRPr lang="en-US" sz="3600" dirty="0">
              <a:latin typeface="Josefin Sans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D6593E-566B-0515-7F3B-A197CA2F72A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57200" y="4361156"/>
            <a:ext cx="2209800" cy="169169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0FF78A-978B-002D-E6A4-C9442CF0ECC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7200" y="5160646"/>
            <a:ext cx="2209800" cy="8922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11745-623A-7AD0-E58C-CD6813F89A5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7200" y="5960136"/>
            <a:ext cx="2209800" cy="669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847910-2CFE-F1E8-701D-64A535A3822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57200" y="6052848"/>
            <a:ext cx="2209800" cy="7067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5A7EED-5387-A5F5-B95E-1220633827F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7200" y="6052848"/>
            <a:ext cx="2209800" cy="150626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70DF0DA-1168-E73B-6702-68C82335B0C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57200" y="6052848"/>
            <a:ext cx="2209800" cy="230575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Ứng dụng AI 'nhìn' được khuôn mặt bị làm mờ trong ảnh - VnExpress Số hóa">
            <a:extLst>
              <a:ext uri="{FF2B5EF4-FFF2-40B4-BE49-F238E27FC236}">
                <a16:creationId xmlns:a16="http://schemas.microsoft.com/office/drawing/2014/main" id="{804D5D93-CFB0-A01C-6C9F-CEBF04AD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506" y="3884831"/>
            <a:ext cx="5958695" cy="3813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ola Jones based face detection, extreme low light - YouTube">
            <a:extLst>
              <a:ext uri="{FF2B5EF4-FFF2-40B4-BE49-F238E27FC236}">
                <a16:creationId xmlns:a16="http://schemas.microsoft.com/office/drawing/2014/main" id="{A9B6A8B7-08BB-F37E-B13C-ED56530B1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309" y="3903810"/>
            <a:ext cx="5976892" cy="3835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7E10E83-7329-9C7F-C327-6B8C508EA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9" y="3789061"/>
            <a:ext cx="6236201" cy="3950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2" name="Picture 3071">
            <a:extLst>
              <a:ext uri="{FF2B5EF4-FFF2-40B4-BE49-F238E27FC236}">
                <a16:creationId xmlns:a16="http://schemas.microsoft.com/office/drawing/2014/main" id="{9A617147-C060-D08D-7CA5-C97BE83C6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98" y="3733420"/>
            <a:ext cx="6236201" cy="4153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80" name="Google Shape;66;p14">
            <a:extLst>
              <a:ext uri="{FF2B5EF4-FFF2-40B4-BE49-F238E27FC236}">
                <a16:creationId xmlns:a16="http://schemas.microsoft.com/office/drawing/2014/main" id="{50C99146-173C-8AC9-9B85-E12D183E5B32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5"/>
          <p:cNvGrpSpPr/>
          <p:nvPr/>
        </p:nvGrpSpPr>
        <p:grpSpPr>
          <a:xfrm rot="15480000">
            <a:off x="318135" y="-1997075"/>
            <a:ext cx="5196840" cy="5014595"/>
            <a:chOff x="0" y="0"/>
            <a:chExt cx="3619627" cy="3134614"/>
          </a:xfrm>
          <a:solidFill>
            <a:srgbClr val="A4E473"/>
          </a:solidFill>
        </p:grpSpPr>
        <p:sp>
          <p:nvSpPr>
            <p:cNvPr id="20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7997" y="435833"/>
            <a:ext cx="705891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7000" b="1" dirty="0" err="1">
                <a:solidFill>
                  <a:srgbClr val="002060"/>
                </a:solidFill>
                <a:latin typeface="Josefin Sans" pitchFamily="2" charset="0"/>
                <a:cs typeface="Arial"/>
                <a:sym typeface="+mn-ea"/>
              </a:rPr>
              <a:t>Mục</a:t>
            </a:r>
            <a:r>
              <a:rPr lang="en-US" sz="7000" b="1" dirty="0">
                <a:solidFill>
                  <a:srgbClr val="002060"/>
                </a:solidFill>
                <a:latin typeface="Josefin Sans" pitchFamily="2" charset="0"/>
                <a:cs typeface="Arial"/>
                <a:sym typeface="+mn-ea"/>
              </a:rPr>
              <a:t> </a:t>
            </a:r>
            <a:r>
              <a:rPr lang="en-US" sz="7000" b="1" dirty="0" err="1">
                <a:solidFill>
                  <a:srgbClr val="002060"/>
                </a:solidFill>
                <a:latin typeface="Josefin Sans" pitchFamily="2" charset="0"/>
                <a:cs typeface="Arial"/>
                <a:sym typeface="+mn-ea"/>
              </a:rPr>
              <a:t>tiêu</a:t>
            </a:r>
            <a:r>
              <a:rPr lang="en-US" sz="7000" b="1" dirty="0">
                <a:solidFill>
                  <a:srgbClr val="002060"/>
                </a:solidFill>
                <a:latin typeface="Josefin Sans" pitchFamily="2" charset="0"/>
                <a:cs typeface="Arial"/>
                <a:sym typeface="+mn-ea"/>
              </a:rPr>
              <a:t>!</a:t>
            </a:r>
            <a:endParaRPr lang="en-US" sz="7000" b="1" spc="-84" dirty="0">
              <a:solidFill>
                <a:srgbClr val="002060"/>
              </a:solidFill>
              <a:latin typeface="Josefin Sans" pitchFamily="2" charset="0"/>
              <a:cs typeface="Arial"/>
            </a:endParaRP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3679245" y="552451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>
                <a:latin typeface="Josefin Sans" pitchFamily="2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6DFCA9-7827-C491-A226-14B59B1D145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039436" y="2605825"/>
            <a:ext cx="2209800" cy="29399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9780F5-565F-50C3-6945-2801FB02797D}"/>
              </a:ext>
            </a:extLst>
          </p:cNvPr>
          <p:cNvSpPr txBox="1"/>
          <p:nvPr/>
        </p:nvSpPr>
        <p:spPr>
          <a:xfrm>
            <a:off x="7249236" y="2282659"/>
            <a:ext cx="1058156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Các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phương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pháp</a:t>
            </a:r>
            <a:r>
              <a:rPr lang="en-US" sz="3600" dirty="0">
                <a:latin typeface="Josefin Sans" pitchFamily="2" charset="0"/>
              </a:rPr>
              <a:t> MTCNN, </a:t>
            </a:r>
            <a:r>
              <a:rPr lang="en-US" sz="3600" dirty="0" err="1">
                <a:latin typeface="Josefin Sans" pitchFamily="2" charset="0"/>
              </a:rPr>
              <a:t>FaceNet</a:t>
            </a:r>
            <a:r>
              <a:rPr lang="en-US" sz="3600" dirty="0">
                <a:latin typeface="Josefin Sans" pitchFamily="2" charset="0"/>
              </a:rPr>
              <a:t>, KNN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5AECF-AA49-3C4B-B938-C495F638EEDE}"/>
              </a:ext>
            </a:extLst>
          </p:cNvPr>
          <p:cNvSpPr txBox="1"/>
          <p:nvPr/>
        </p:nvSpPr>
        <p:spPr>
          <a:xfrm>
            <a:off x="7249236" y="3398185"/>
            <a:ext cx="1058156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Cách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triển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khai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mô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hình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A4182-B662-097B-8BD8-C5AC498BA475}"/>
              </a:ext>
            </a:extLst>
          </p:cNvPr>
          <p:cNvSpPr txBox="1"/>
          <p:nvPr/>
        </p:nvSpPr>
        <p:spPr>
          <a:xfrm>
            <a:off x="7249236" y="4517784"/>
            <a:ext cx="1058156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Cách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phân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tích</a:t>
            </a:r>
            <a:r>
              <a:rPr lang="en-US" sz="3600" dirty="0">
                <a:latin typeface="Josefin Sans" pitchFamily="2" charset="0"/>
              </a:rPr>
              <a:t>, </a:t>
            </a:r>
            <a:r>
              <a:rPr lang="en-US" sz="3600" dirty="0" err="1">
                <a:latin typeface="Josefin Sans" pitchFamily="2" charset="0"/>
              </a:rPr>
              <a:t>đánh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giá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và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cải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tiến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kết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quả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1B227-3737-3399-DB89-4E699F56E6C7}"/>
              </a:ext>
            </a:extLst>
          </p:cNvPr>
          <p:cNvSpPr txBox="1"/>
          <p:nvPr/>
        </p:nvSpPr>
        <p:spPr>
          <a:xfrm>
            <a:off x="7249236" y="5648016"/>
            <a:ext cx="1058156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Ưu</a:t>
            </a:r>
            <a:r>
              <a:rPr lang="en-US" sz="3600" dirty="0">
                <a:latin typeface="Josefin Sans" pitchFamily="2" charset="0"/>
              </a:rPr>
              <a:t>, </a:t>
            </a:r>
            <a:r>
              <a:rPr lang="en-US" sz="3600" dirty="0" err="1">
                <a:latin typeface="Josefin Sans" pitchFamily="2" charset="0"/>
              </a:rPr>
              <a:t>nhược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điểm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của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các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phương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pháp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C5920-AE6D-8E63-05E2-FAA8C5F74534}"/>
              </a:ext>
            </a:extLst>
          </p:cNvPr>
          <p:cNvSpPr txBox="1"/>
          <p:nvPr/>
        </p:nvSpPr>
        <p:spPr>
          <a:xfrm>
            <a:off x="7249236" y="6773530"/>
            <a:ext cx="1058156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>
                <a:latin typeface="Josefin Sans" pitchFamily="2" charset="0"/>
              </a:rPr>
              <a:t>Cách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triển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khai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một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dự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án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thành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ứng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dụng</a:t>
            </a:r>
            <a:endParaRPr lang="en-US" sz="3600" dirty="0">
              <a:latin typeface="Josefin Sans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37ABFE-A129-1BB7-3BB4-B76BF5DE606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037096" y="3721351"/>
            <a:ext cx="2212140" cy="18328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48382B-94DB-219C-693C-8879DFC5E2F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037096" y="4840950"/>
            <a:ext cx="2212140" cy="698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D4A74D-7D47-87D9-F547-48DC14409DC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096" y="5524515"/>
            <a:ext cx="2212140" cy="4466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19DDC8-3351-8C93-C8EC-3CEBCFCB1EE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37096" y="5554216"/>
            <a:ext cx="2212140" cy="154248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A21B2044-FF95-064F-3D91-B10AC4BBCA73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07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8"/>
          <p:cNvSpPr/>
          <p:nvPr/>
        </p:nvSpPr>
        <p:spPr>
          <a:xfrm rot="2040000">
            <a:off x="4762500" y="1014730"/>
            <a:ext cx="4032885" cy="3550285"/>
          </a:xfrm>
          <a:custGeom>
            <a:avLst/>
            <a:gdLst/>
            <a:ahLst/>
            <a:cxnLst/>
            <a:rect l="l" t="t" r="r" b="b"/>
            <a:pathLst>
              <a:path w="3619627" h="3134614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8" name="Group 25"/>
          <p:cNvGrpSpPr/>
          <p:nvPr/>
        </p:nvGrpSpPr>
        <p:grpSpPr>
          <a:xfrm rot="2040000">
            <a:off x="7012305" y="698500"/>
            <a:ext cx="2858135" cy="2516505"/>
            <a:chOff x="0" y="0"/>
            <a:chExt cx="3619627" cy="3134614"/>
          </a:xfrm>
        </p:grpSpPr>
        <p:sp>
          <p:nvSpPr>
            <p:cNvPr id="10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29"/>
          <p:cNvGrpSpPr/>
          <p:nvPr/>
        </p:nvGrpSpPr>
        <p:grpSpPr>
          <a:xfrm rot="2040000">
            <a:off x="9153525" y="372110"/>
            <a:ext cx="2331720" cy="1837690"/>
            <a:chOff x="0" y="0"/>
            <a:chExt cx="3619627" cy="3134614"/>
          </a:xfrm>
        </p:grpSpPr>
        <p:sp>
          <p:nvSpPr>
            <p:cNvPr id="16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1028700"/>
            <a:ext cx="678815" cy="586105"/>
          </a:xfrm>
          <a:custGeom>
            <a:avLst/>
            <a:gdLst/>
            <a:ahLst/>
            <a:cxnLst/>
            <a:rect l="l" t="t" r="r" b="b"/>
            <a:pathLst>
              <a:path w="905010" h="781600">
                <a:moveTo>
                  <a:pt x="0" y="0"/>
                </a:moveTo>
                <a:lnTo>
                  <a:pt x="905010" y="0"/>
                </a:lnTo>
                <a:lnTo>
                  <a:pt x="905010" y="781600"/>
                </a:lnTo>
                <a:lnTo>
                  <a:pt x="0" y="78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6"/>
          <p:cNvGrpSpPr/>
          <p:nvPr/>
        </p:nvGrpSpPr>
        <p:grpSpPr>
          <a:xfrm>
            <a:off x="-457148" y="2781445"/>
            <a:ext cx="7957376" cy="6890729"/>
            <a:chOff x="0" y="0"/>
            <a:chExt cx="4282440" cy="37084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r="-298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87D04E9-A7F2-E2F5-2199-6C401C53AB47}"/>
              </a:ext>
            </a:extLst>
          </p:cNvPr>
          <p:cNvSpPr txBox="1"/>
          <p:nvPr/>
        </p:nvSpPr>
        <p:spPr>
          <a:xfrm>
            <a:off x="9753600" y="5143500"/>
            <a:ext cx="6934200" cy="113871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en-US" sz="5000" dirty="0">
                <a:latin typeface="Josefin Sans"/>
                <a:ea typeface="Josefin Sans"/>
                <a:cs typeface="Josefin Sans"/>
                <a:sym typeface="Josefin Sans"/>
              </a:rPr>
              <a:t>II. CÁCH TIẾP CẬN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E1918CD0-5AE6-9957-059E-BA0619722F3F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08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32937" y="2955324"/>
            <a:ext cx="17305019" cy="5401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700" b="0" u="sng" dirty="0" err="1">
                <a:solidFill>
                  <a:srgbClr val="FF0000"/>
                </a:solidFill>
                <a:effectLst/>
                <a:latin typeface="Josefin Sans" pitchFamily="2" charset="0"/>
              </a:rPr>
              <a:t>Tóm</a:t>
            </a:r>
            <a:r>
              <a:rPr lang="en-US" sz="2700" b="0" u="sng" dirty="0">
                <a:solidFill>
                  <a:srgbClr val="FF0000"/>
                </a:solidFill>
                <a:effectLst/>
                <a:latin typeface="Josefin Sans" pitchFamily="2" charset="0"/>
              </a:rPr>
              <a:t> </a:t>
            </a:r>
            <a:r>
              <a:rPr lang="en-US" sz="2700" b="0" u="sng" dirty="0" err="1">
                <a:solidFill>
                  <a:srgbClr val="FF0000"/>
                </a:solidFill>
                <a:effectLst/>
                <a:latin typeface="Josefin Sans" pitchFamily="2" charset="0"/>
              </a:rPr>
              <a:t>tắt</a:t>
            </a:r>
            <a:r>
              <a:rPr lang="en-US" sz="2700" b="0" u="sng" dirty="0">
                <a:solidFill>
                  <a:srgbClr val="FF0000"/>
                </a:solidFill>
                <a:effectLst/>
                <a:latin typeface="Josefin Sans" pitchFamily="2" charset="0"/>
              </a:rPr>
              <a:t>: </a:t>
            </a:r>
            <a:r>
              <a:rPr lang="en-US" sz="2700" dirty="0" err="1">
                <a:latin typeface="Josefin Sans" pitchFamily="2" charset="0"/>
              </a:rPr>
              <a:t>Về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cơ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bản</a:t>
            </a:r>
            <a:r>
              <a:rPr lang="en-US" sz="2700" dirty="0">
                <a:latin typeface="Josefin Sans" pitchFamily="2" charset="0"/>
              </a:rPr>
              <a:t>, </a:t>
            </a:r>
            <a:r>
              <a:rPr lang="en-US" sz="2700" dirty="0" err="1">
                <a:latin typeface="Josefin Sans" pitchFamily="2" charset="0"/>
              </a:rPr>
              <a:t>phương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pháp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 err="1">
                <a:latin typeface="Josefin Sans" pitchFamily="2" charset="0"/>
              </a:rPr>
              <a:t>này</a:t>
            </a:r>
            <a:r>
              <a:rPr lang="en-US" sz="2700" dirty="0">
                <a:latin typeface="Josefin Sans" pitchFamily="2" charset="0"/>
              </a:rPr>
              <a:t> </a:t>
            </a:r>
            <a:r>
              <a:rPr lang="en-US" sz="2700" dirty="0">
                <a:solidFill>
                  <a:srgbClr val="FF0000"/>
                </a:solidFill>
                <a:latin typeface="Josefin Sans" pitchFamily="2" charset="0"/>
              </a:rPr>
              <a:t>t</a:t>
            </a:r>
            <a:r>
              <a:rPr lang="vi-VN" sz="2700" i="0" dirty="0">
                <a:solidFill>
                  <a:srgbClr val="FF0000"/>
                </a:solidFill>
                <a:effectLst/>
                <a:latin typeface="Josefin Sans" pitchFamily="2" charset="0"/>
              </a:rPr>
              <a:t>ạo ra các</a:t>
            </a:r>
            <a:r>
              <a:rPr lang="en-US" sz="2700" i="0" dirty="0">
                <a:solidFill>
                  <a:srgbClr val="FF0000"/>
                </a:solidFill>
                <a:effectLst/>
                <a:latin typeface="Josefin Sans" pitchFamily="2" charset="0"/>
              </a:rPr>
              <a:t> </a:t>
            </a:r>
            <a:r>
              <a:rPr lang="vi-VN" sz="2700" i="0" dirty="0">
                <a:solidFill>
                  <a:srgbClr val="FF0000"/>
                </a:solidFill>
                <a:effectLst/>
                <a:latin typeface="Josefin Sans" pitchFamily="2" charset="0"/>
              </a:rPr>
              <a:t>Haar-like features</a:t>
            </a:r>
            <a:r>
              <a:rPr lang="en-US" sz="2700" i="0" dirty="0">
                <a:effectLst/>
                <a:latin typeface="Josefin Sans" pitchFamily="2" charset="0"/>
              </a:rPr>
              <a:t> </a:t>
            </a:r>
            <a:r>
              <a:rPr lang="vi-VN" sz="2700" b="0" i="0" dirty="0">
                <a:effectLst/>
                <a:latin typeface="Josefin Sans" pitchFamily="2" charset="0"/>
              </a:rPr>
              <a:t>để mô tả các đặc điểm của khuôn mặt. Bước tiếp theo là sử dụng </a:t>
            </a:r>
            <a:r>
              <a:rPr lang="vi-VN" sz="2700" i="0" dirty="0">
                <a:solidFill>
                  <a:srgbClr val="FF0000"/>
                </a:solidFill>
                <a:effectLst/>
                <a:latin typeface="Josefin Sans" pitchFamily="2" charset="0"/>
              </a:rPr>
              <a:t>thuật toán AdaBoost</a:t>
            </a:r>
            <a:r>
              <a:rPr lang="vi-VN" sz="2700" b="0" i="0" dirty="0">
                <a:effectLst/>
                <a:latin typeface="Josefin Sans" pitchFamily="2" charset="0"/>
              </a:rPr>
              <a:t> để chọn ra một tập hợp con các tính năng quan trọng từ tất cả các tính năng có sẵn. AdaBoost tập trung vào việc </a:t>
            </a:r>
            <a:r>
              <a:rPr lang="vi-VN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tăng cường độ ch</a:t>
            </a:r>
            <a:r>
              <a:rPr lang="en-US" sz="2700" dirty="0" err="1">
                <a:solidFill>
                  <a:srgbClr val="FF0000"/>
                </a:solidFill>
                <a:latin typeface="Josefin Sans" pitchFamily="2" charset="0"/>
              </a:rPr>
              <a:t>ên</a:t>
            </a:r>
            <a:r>
              <a:rPr lang="vi-VN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h</a:t>
            </a:r>
            <a:r>
              <a:rPr lang="en-US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solidFill>
                  <a:srgbClr val="FF0000"/>
                </a:solidFill>
                <a:effectLst/>
                <a:latin typeface="Josefin Sans" pitchFamily="2" charset="0"/>
              </a:rPr>
              <a:t>lệch</a:t>
            </a:r>
            <a:r>
              <a:rPr lang="vi-VN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 </a:t>
            </a:r>
            <a:r>
              <a:rPr lang="vi-VN" sz="2700" b="0" i="0" dirty="0">
                <a:effectLst/>
                <a:latin typeface="Josefin Sans" pitchFamily="2" charset="0"/>
              </a:rPr>
              <a:t>của các phân loại yếu để tạo ra một phân loại mạnh.</a:t>
            </a:r>
            <a:r>
              <a:rPr lang="en-US" sz="2700" b="0" i="0" dirty="0">
                <a:effectLst/>
                <a:latin typeface="Josefin Sans" pitchFamily="2" charset="0"/>
              </a:rPr>
              <a:t> </a:t>
            </a:r>
            <a:r>
              <a:rPr lang="vi-VN" sz="2700" b="0" i="0" dirty="0">
                <a:effectLst/>
                <a:latin typeface="Josefin Sans" pitchFamily="2" charset="0"/>
              </a:rPr>
              <a:t>Sau khi các phân loại yếu đã được áp dụng, quá trình chọn lọc được thực hiện để </a:t>
            </a:r>
            <a:r>
              <a:rPr lang="vi-VN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loại bỏ </a:t>
            </a:r>
            <a:r>
              <a:rPr lang="vi-VN" sz="2700" b="0" i="0" dirty="0">
                <a:effectLst/>
                <a:latin typeface="Josefin Sans" pitchFamily="2" charset="0"/>
              </a:rPr>
              <a:t>các kết quả trùng lặp và giữ lại các </a:t>
            </a:r>
            <a:r>
              <a:rPr lang="vi-VN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khuôn mặt dự đoán chính xác</a:t>
            </a:r>
            <a:r>
              <a:rPr lang="vi-VN" sz="2700" b="0" i="0" dirty="0">
                <a:effectLst/>
                <a:latin typeface="Josefin Sans" pitchFamily="2" charset="0"/>
              </a:rPr>
              <a:t>.</a:t>
            </a:r>
          </a:p>
          <a:p>
            <a:pPr algn="l"/>
            <a:endParaRPr lang="en-US" sz="2700" dirty="0">
              <a:latin typeface="Josefin Sans" pitchFamily="2" charset="0"/>
            </a:endParaRPr>
          </a:p>
          <a:p>
            <a:pPr algn="l"/>
            <a:endParaRPr lang="en-US" sz="2700" dirty="0">
              <a:latin typeface="Josefin Sans" pitchFamily="2" charset="0"/>
            </a:endParaRPr>
          </a:p>
          <a:p>
            <a:pPr algn="l"/>
            <a:endParaRPr lang="en-US" sz="2700" dirty="0">
              <a:latin typeface="Josefin Sans" pitchFamily="2" charset="0"/>
            </a:endParaRPr>
          </a:p>
          <a:p>
            <a:pPr algn="l"/>
            <a:r>
              <a:rPr lang="en-US" sz="2700" b="0" i="0" dirty="0" err="1">
                <a:solidFill>
                  <a:srgbClr val="FF0000"/>
                </a:solidFill>
                <a:effectLst/>
                <a:latin typeface="Josefin Sans" pitchFamily="2" charset="0"/>
              </a:rPr>
              <a:t>Hạn</a:t>
            </a:r>
            <a:r>
              <a:rPr lang="en-US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 </a:t>
            </a:r>
            <a:r>
              <a:rPr lang="en-US" sz="2700" b="0" i="0" dirty="0" err="1">
                <a:solidFill>
                  <a:srgbClr val="FF0000"/>
                </a:solidFill>
                <a:effectLst/>
                <a:latin typeface="Josefin Sans" pitchFamily="2" charset="0"/>
              </a:rPr>
              <a:t>chế</a:t>
            </a:r>
            <a:r>
              <a:rPr lang="en-US" sz="2700" b="0" i="0" dirty="0">
                <a:solidFill>
                  <a:srgbClr val="FF0000"/>
                </a:solidFill>
                <a:effectLst/>
                <a:latin typeface="Josefin Sans" pitchFamily="2" charset="0"/>
              </a:rPr>
              <a:t>: </a:t>
            </a:r>
          </a:p>
          <a:p>
            <a:pPr algn="l"/>
            <a:r>
              <a:rPr lang="en-US" sz="2700" dirty="0">
                <a:latin typeface="Josefin Sans" pitchFamily="2" charset="0"/>
              </a:rPr>
              <a:t>- P</a:t>
            </a:r>
            <a:r>
              <a:rPr lang="vi-VN" sz="2700" dirty="0">
                <a:latin typeface="Josefin Sans" pitchFamily="2" charset="0"/>
              </a:rPr>
              <a:t>hương pháp này có thể suy giảm đáng kể trong các ứng dụng trong thế giới thực với các biến thể hình ảnh lớn hơn của khuôn mặt con người</a:t>
            </a:r>
            <a:r>
              <a:rPr lang="en-US" sz="2700" dirty="0">
                <a:latin typeface="Josefin Sans" pitchFamily="2" charset="0"/>
              </a:rPr>
              <a:t>.</a:t>
            </a:r>
          </a:p>
          <a:p>
            <a:pPr algn="l"/>
            <a:r>
              <a:rPr lang="en-US" sz="2700" b="0" i="0" dirty="0">
                <a:effectLst/>
                <a:latin typeface="Josefin Sans" pitchFamily="2" charset="0"/>
              </a:rPr>
              <a:t>- </a:t>
            </a:r>
            <a:r>
              <a:rPr lang="vi-VN" sz="2700" b="0" i="0" dirty="0">
                <a:solidFill>
                  <a:srgbClr val="374151"/>
                </a:solidFill>
                <a:effectLst/>
                <a:latin typeface="Josefin Sans" pitchFamily="2" charset="0"/>
              </a:rPr>
              <a:t>Có khả năng xuất hiện các kết quả dương giả mạo, nghĩa là việc nhận diện khuôn mặt sai sót trên các đối tượng không phải là khuôn mặt</a:t>
            </a:r>
            <a:r>
              <a:rPr lang="en-US" sz="2700" b="0" i="0" dirty="0">
                <a:solidFill>
                  <a:srgbClr val="374151"/>
                </a:solidFill>
                <a:effectLst/>
                <a:latin typeface="Josefin Sans" pitchFamily="2" charset="0"/>
              </a:rPr>
              <a:t>.</a:t>
            </a:r>
            <a:endParaRPr lang="en-US" sz="2700" b="0" i="0" dirty="0">
              <a:effectLst/>
              <a:latin typeface="Josefin Sans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87335" y="204787"/>
            <a:ext cx="14668752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  <a:spcBef>
                <a:spcPct val="0"/>
              </a:spcBef>
            </a:pPr>
            <a:r>
              <a:rPr lang="en-US" sz="3000" b="1" spc="-84" dirty="0">
                <a:solidFill>
                  <a:srgbClr val="FF0000"/>
                </a:solidFill>
                <a:latin typeface="Josefin Sans" pitchFamily="2" charset="0"/>
              </a:rPr>
              <a:t>[11] </a:t>
            </a:r>
            <a:r>
              <a:rPr lang="en-US" sz="3000" dirty="0">
                <a:latin typeface="Josefin Sans" pitchFamily="2" charset="0"/>
              </a:rPr>
              <a:t>P. Viola and M. Jones. Rapid object detection using a boosted cascade of simple 31 features. In Proceedings of the 2001 IEEE Computer Society Conference on Computer Vision and Pattern Recognition. CVPR 2001, volume 1, pages I–I, 2001. </a:t>
            </a:r>
            <a:endParaRPr lang="en-US" sz="3000" b="1" spc="-84" dirty="0">
              <a:solidFill>
                <a:srgbClr val="000000"/>
              </a:solidFill>
              <a:latin typeface="Josefin Sans" pitchFamily="2" charset="0"/>
            </a:endParaRPr>
          </a:p>
        </p:txBody>
      </p:sp>
      <p:grpSp>
        <p:nvGrpSpPr>
          <p:cNvPr id="2" name="Group 25"/>
          <p:cNvGrpSpPr/>
          <p:nvPr/>
        </p:nvGrpSpPr>
        <p:grpSpPr>
          <a:xfrm rot="2040000">
            <a:off x="-54610" y="-268605"/>
            <a:ext cx="2969895" cy="2620010"/>
            <a:chOff x="0" y="0"/>
            <a:chExt cx="3619627" cy="3134614"/>
          </a:xfrm>
        </p:grpSpPr>
        <p:sp>
          <p:nvSpPr>
            <p:cNvPr id="10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5A542656-7967-49DD-B836-1E84F47EA32B}"/>
              </a:ext>
            </a:extLst>
          </p:cNvPr>
          <p:cNvSpPr txBox="1"/>
          <p:nvPr/>
        </p:nvSpPr>
        <p:spPr>
          <a:xfrm>
            <a:off x="17093098" y="9187214"/>
            <a:ext cx="134730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latin typeface="Josefin Sans"/>
                <a:ea typeface="Josefin Sans"/>
                <a:cs typeface="Josefin Sans"/>
                <a:sym typeface="Josefin Sans"/>
              </a:rPr>
              <a:t>09</a:t>
            </a:r>
            <a:endParaRPr sz="7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277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2736</Words>
  <Application>Microsoft Office PowerPoint</Application>
  <PresentationFormat>Custom</PresentationFormat>
  <Paragraphs>298</Paragraphs>
  <Slides>45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Josefin Sans SemiBold</vt:lpstr>
      <vt:lpstr>Muli Semi-Bold</vt:lpstr>
      <vt:lpstr>Arial</vt:lpstr>
      <vt:lpstr>Calibri</vt:lpstr>
      <vt:lpstr>Josefin Sans</vt:lpstr>
      <vt:lpstr>Muli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thuyết trình Nội bộ của Công ty</dc:title>
  <dc:creator>Admin</dc:creator>
  <cp:lastModifiedBy>Admin</cp:lastModifiedBy>
  <cp:revision>482</cp:revision>
  <dcterms:created xsi:type="dcterms:W3CDTF">2006-08-16T00:00:00Z</dcterms:created>
  <dcterms:modified xsi:type="dcterms:W3CDTF">2023-12-28T05:55:50Z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7408BA22952B4DE3B3B7A6FCEA66C7E7_12</vt:lpwstr>
  </property>
  <property fmtid="{D5CDD505-2E9C-101B-9397-08002B2CF9AE}" pid="3" name="KSOProductBuildVer">
    <vt:lpwstr>1033-12.2.0.13359</vt:lpwstr>
  </property>
</Properties>
</file>